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3"/>
  </p:notesMasterIdLst>
  <p:sldIdLst>
    <p:sldId id="256" r:id="rId2"/>
    <p:sldId id="999" r:id="rId3"/>
    <p:sldId id="1003" r:id="rId4"/>
    <p:sldId id="988" r:id="rId5"/>
    <p:sldId id="1022" r:id="rId6"/>
    <p:sldId id="1021" r:id="rId7"/>
    <p:sldId id="1044" r:id="rId8"/>
    <p:sldId id="1053" r:id="rId9"/>
    <p:sldId id="1046" r:id="rId10"/>
    <p:sldId id="1049" r:id="rId11"/>
    <p:sldId id="1043" r:id="rId12"/>
    <p:sldId id="1048" r:id="rId13"/>
    <p:sldId id="461" r:id="rId14"/>
    <p:sldId id="928" r:id="rId15"/>
    <p:sldId id="402" r:id="rId16"/>
    <p:sldId id="395" r:id="rId17"/>
    <p:sldId id="272" r:id="rId18"/>
    <p:sldId id="929" r:id="rId19"/>
    <p:sldId id="991" r:id="rId20"/>
    <p:sldId id="990" r:id="rId21"/>
    <p:sldId id="949" r:id="rId22"/>
    <p:sldId id="930" r:id="rId23"/>
    <p:sldId id="438" r:id="rId24"/>
    <p:sldId id="453" r:id="rId25"/>
    <p:sldId id="1030" r:id="rId26"/>
    <p:sldId id="931" r:id="rId27"/>
    <p:sldId id="933" r:id="rId28"/>
    <p:sldId id="934" r:id="rId29"/>
    <p:sldId id="446" r:id="rId30"/>
    <p:sldId id="1011" r:id="rId31"/>
    <p:sldId id="1010" r:id="rId32"/>
    <p:sldId id="1012" r:id="rId33"/>
    <p:sldId id="472" r:id="rId34"/>
    <p:sldId id="1006" r:id="rId35"/>
    <p:sldId id="1023" r:id="rId36"/>
    <p:sldId id="1000" r:id="rId37"/>
    <p:sldId id="1013" r:id="rId38"/>
    <p:sldId id="1018" r:id="rId39"/>
    <p:sldId id="1024" r:id="rId40"/>
    <p:sldId id="1050" r:id="rId41"/>
    <p:sldId id="1032" r:id="rId42"/>
    <p:sldId id="1014" r:id="rId43"/>
    <p:sldId id="1051" r:id="rId44"/>
    <p:sldId id="464" r:id="rId45"/>
    <p:sldId id="755" r:id="rId46"/>
    <p:sldId id="985" r:id="rId47"/>
    <p:sldId id="828" r:id="rId48"/>
    <p:sldId id="1007" r:id="rId49"/>
    <p:sldId id="1008" r:id="rId50"/>
    <p:sldId id="984" r:id="rId51"/>
    <p:sldId id="1052" r:id="rId52"/>
    <p:sldId id="1015" r:id="rId53"/>
    <p:sldId id="1028" r:id="rId54"/>
    <p:sldId id="1027" r:id="rId55"/>
    <p:sldId id="1029" r:id="rId56"/>
    <p:sldId id="1036" r:id="rId57"/>
    <p:sldId id="1037" r:id="rId58"/>
    <p:sldId id="1017" r:id="rId59"/>
    <p:sldId id="1038" r:id="rId60"/>
    <p:sldId id="1042" r:id="rId61"/>
    <p:sldId id="922" r:id="rId6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99"/>
            <p14:sldId id="1003"/>
            <p14:sldId id="988"/>
            <p14:sldId id="1022"/>
            <p14:sldId id="1021"/>
            <p14:sldId id="1044"/>
            <p14:sldId id="1053"/>
            <p14:sldId id="1046"/>
            <p14:sldId id="1049"/>
            <p14:sldId id="1043"/>
            <p14:sldId id="1048"/>
            <p14:sldId id="461"/>
            <p14:sldId id="928"/>
            <p14:sldId id="402"/>
            <p14:sldId id="395"/>
            <p14:sldId id="272"/>
            <p14:sldId id="929"/>
            <p14:sldId id="991"/>
            <p14:sldId id="990"/>
            <p14:sldId id="949"/>
            <p14:sldId id="930"/>
            <p14:sldId id="438"/>
            <p14:sldId id="453"/>
            <p14:sldId id="1030"/>
            <p14:sldId id="931"/>
            <p14:sldId id="933"/>
            <p14:sldId id="934"/>
            <p14:sldId id="446"/>
            <p14:sldId id="1011"/>
            <p14:sldId id="1010"/>
            <p14:sldId id="1012"/>
            <p14:sldId id="472"/>
            <p14:sldId id="1006"/>
            <p14:sldId id="1023"/>
            <p14:sldId id="1000"/>
            <p14:sldId id="1013"/>
            <p14:sldId id="1018"/>
            <p14:sldId id="1024"/>
            <p14:sldId id="1050"/>
            <p14:sldId id="1032"/>
            <p14:sldId id="1014"/>
            <p14:sldId id="1051"/>
            <p14:sldId id="464"/>
            <p14:sldId id="755"/>
            <p14:sldId id="985"/>
            <p14:sldId id="828"/>
            <p14:sldId id="1007"/>
            <p14:sldId id="1008"/>
            <p14:sldId id="984"/>
            <p14:sldId id="1052"/>
            <p14:sldId id="1015"/>
            <p14:sldId id="1028"/>
            <p14:sldId id="1027"/>
            <p14:sldId id="1029"/>
            <p14:sldId id="1036"/>
            <p14:sldId id="1037"/>
            <p14:sldId id="1017"/>
            <p14:sldId id="1038"/>
            <p14:sldId id="1042"/>
            <p14:sldId id="92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9E60B8"/>
    <a:srgbClr val="B04432"/>
    <a:srgbClr val="36544F"/>
    <a:srgbClr val="B58900"/>
    <a:srgbClr val="FB8E20"/>
    <a:srgbClr val="D4EBE9"/>
    <a:srgbClr val="5AB88F"/>
    <a:srgbClr val="3E729D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096"/>
    <p:restoredTop sz="96911" autoAdjust="0"/>
  </p:normalViewPr>
  <p:slideViewPr>
    <p:cSldViewPr snapToGrid="0" snapToObjects="1">
      <p:cViewPr varScale="1">
        <p:scale>
          <a:sx n="128" d="100"/>
          <a:sy n="128" d="100"/>
        </p:scale>
        <p:origin x="176" y="89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tiff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30.01.22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85757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04756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45158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3020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35005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6884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8297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5946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8377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643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264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584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36574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5944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72278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-react-app.dev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e-react-app.dev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hyperlink" Target="https://codesandbox.io/s/react-new" TargetMode="Externa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router.com/" TargetMode="Externa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-query.tanstack.com/" TargetMode="External"/><Relationship Id="rId2" Type="http://schemas.openxmlformats.org/officeDocument/2006/relationships/hyperlink" Target="https://swr.vercel.app/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apollographql.com/docs/react/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ing-library.com/docs/react-testing-library/intro/" TargetMode="Externa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testing-library.com/docs/react-testing-library/intro/" TargetMode="Externa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ypress.io/" TargetMode="External"/><Relationship Id="rId2" Type="http://schemas.openxmlformats.org/officeDocument/2006/relationships/hyperlink" Target="https://testcafe.io/" TargetMode="Externa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emotion.sh/docs/@emotion/react" TargetMode="External"/><Relationship Id="rId2" Type="http://schemas.openxmlformats.org/officeDocument/2006/relationships/hyperlink" Target="https://styled-components.com/" TargetMode="Externa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i18next.com/" TargetMode="External"/><Relationship Id="rId2" Type="http://schemas.openxmlformats.org/officeDocument/2006/relationships/hyperlink" Target="https://formatjs.io/docs/react-intl/" TargetMode="Externa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C0EE01FF-D948-E142-B7E7-FB92FF57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70"/>
          <a:stretch/>
        </p:blipFill>
        <p:spPr>
          <a:xfrm>
            <a:off x="0" y="963"/>
            <a:ext cx="9907200" cy="688397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907200" cy="6086124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33484" y="1621562"/>
            <a:ext cx="989483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721050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86124"/>
            <a:ext cx="99072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883676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Code Days Online | 2. Februar 2022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2873964" y="5455450"/>
            <a:ext cx="4127203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react.schule</a:t>
            </a:r>
            <a:r>
              <a:rPr lang="de-DE" b="1" dirty="0">
                <a:solidFill>
                  <a:srgbClr val="36544F"/>
                </a:solidFill>
              </a:rPr>
              <a:t>/cd2022-react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712560" y="3961928"/>
            <a:ext cx="8450012" cy="66590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praktische Einführung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ABCF660-3436-E740-B3E5-DE37CBEA6847}"/>
              </a:ext>
            </a:extLst>
          </p:cNvPr>
          <p:cNvSpPr/>
          <p:nvPr/>
        </p:nvSpPr>
        <p:spPr>
          <a:xfrm>
            <a:off x="722499" y="1124254"/>
            <a:ext cx="8450012" cy="66590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Einsteigen und loslegen</a:t>
            </a:r>
            <a:endParaRPr lang="de-DE" sz="2400" b="1" dirty="0">
              <a:solidFill>
                <a:srgbClr val="1778B8"/>
              </a:solidFill>
              <a:latin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C557855-08C5-1D41-BB40-9AE42D741B73}"/>
              </a:ext>
            </a:extLst>
          </p:cNvPr>
          <p:cNvCxnSpPr>
            <a:cxnSpLocks/>
          </p:cNvCxnSpPr>
          <p:nvPr/>
        </p:nvCxnSpPr>
        <p:spPr>
          <a:xfrm flipH="1">
            <a:off x="908685" y="3826693"/>
            <a:ext cx="7343411" cy="0"/>
          </a:xfrm>
          <a:prstGeom prst="straightConnector1">
            <a:avLst/>
          </a:prstGeom>
          <a:ln w="47625">
            <a:solidFill>
              <a:srgbClr val="9E60B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8E718EDB-AE20-D74C-BCDA-FD309017D360}"/>
              </a:ext>
            </a:extLst>
          </p:cNvPr>
          <p:cNvSpPr txBox="1"/>
          <p:nvPr/>
        </p:nvSpPr>
        <p:spPr>
          <a:xfrm>
            <a:off x="3611880" y="3824260"/>
            <a:ext cx="2162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Abwärtskompatibel!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F337ED6-7A17-0742-A3FD-446C6F8CB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6650"/>
            <a:ext cx="7668765" cy="178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410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</a:t>
            </a:r>
            <a:r>
              <a:rPr lang="de-DE" u="sng" dirty="0">
                <a:solidFill>
                  <a:srgbClr val="B04432"/>
                </a:solidFill>
              </a:rPr>
              <a:t>lange</a:t>
            </a:r>
            <a:r>
              <a:rPr lang="de-DE" dirty="0"/>
              <a:t> Release-Zyklen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E952D6C-13FC-F242-B833-CC0C0AD07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6650"/>
            <a:ext cx="7668765" cy="178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08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</a:t>
            </a:r>
            <a:r>
              <a:rPr lang="de-DE" u="sng" dirty="0"/>
              <a:t>lange</a:t>
            </a:r>
            <a:r>
              <a:rPr lang="de-DE" dirty="0"/>
              <a:t> Release-Zyklen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/>
              <a:t>Sehr </a:t>
            </a:r>
            <a:r>
              <a:rPr lang="de-DE" u="sng" dirty="0">
                <a:solidFill>
                  <a:srgbClr val="B04432"/>
                </a:solidFill>
              </a:rPr>
              <a:t>kurze</a:t>
            </a:r>
            <a:r>
              <a:rPr lang="de-DE" dirty="0"/>
              <a:t> Release-Zyklen (Symbolbild)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487FF1-B666-3249-AA77-E78ABD867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6518"/>
            <a:ext cx="7715911" cy="510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6040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Beispiel: Die </a:t>
            </a:r>
            <a:r>
              <a:rPr lang="de-DE" spc="100" dirty="0" err="1"/>
              <a:t>Greeting</a:t>
            </a:r>
            <a:r>
              <a:rPr lang="de-DE" spc="100" dirty="0"/>
              <a:t> App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5810" y="1228436"/>
            <a:ext cx="7454379" cy="432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285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Greeting</a:t>
            </a:r>
            <a:r>
              <a:rPr lang="de-DE" dirty="0"/>
              <a:t> App: Komponenten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5F2CDC7-5DC4-0642-BE8C-ECA763D74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35" y="1079936"/>
            <a:ext cx="8133930" cy="4760595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EB4B457-6F53-B248-B6D1-E743C2631D86}"/>
              </a:ext>
            </a:extLst>
          </p:cNvPr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 Komponenten</a:t>
            </a:r>
          </a:p>
        </p:txBody>
      </p:sp>
    </p:spTree>
    <p:extLst>
      <p:ext uri="{BB962C8B-B14F-4D97-AF65-F5344CB8AC3E}">
        <p14:creationId xmlns:p14="http://schemas.microsoft.com/office/powerpoint/2010/main" val="722944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</a:t>
            </a:r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 Komponenten</a:t>
            </a:r>
          </a:p>
        </p:txBody>
      </p:sp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60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FF2EE56-21D0-0E44-9E7E-AF0678515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412" y="1752601"/>
            <a:ext cx="8966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573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Komponenten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291026" y="383235"/>
            <a:ext cx="54014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Templatesprache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3552F46-FA8F-464E-83A7-4E7C35EEA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669" y="553403"/>
            <a:ext cx="3377430" cy="489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453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156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4464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1338696" y="3343576"/>
            <a:ext cx="4018486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JavaScript-Funktionen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154874" y="4049935"/>
            <a:ext cx="2567031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>
            <a:cxnSpLocks/>
          </p:cNvCxnSpPr>
          <p:nvPr/>
        </p:nvCxnSpPr>
        <p:spPr>
          <a:xfrm flipH="1" flipV="1">
            <a:off x="3438389" y="3632103"/>
            <a:ext cx="2" cy="393245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4929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3068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3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11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b="1" dirty="0">
                <a:solidFill>
                  <a:srgbClr val="AF33A6"/>
                </a:solidFill>
                <a:latin typeface="Source Code Pro" charset="0"/>
                <a:ea typeface="Source Code Pro" charset="0"/>
              </a:rPr>
              <a:t>&lt;/div&gt;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2594118" y="5180831"/>
            <a:ext cx="264379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3817909" y="4656556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2693052" y="5263750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UI in JavaScript ("JSX") 😱</a:t>
            </a:r>
          </a:p>
        </p:txBody>
      </p:sp>
    </p:spTree>
    <p:extLst>
      <p:ext uri="{BB962C8B-B14F-4D97-AF65-F5344CB8AC3E}">
        <p14:creationId xmlns:p14="http://schemas.microsoft.com/office/powerpoint/2010/main" val="3199817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Kontakt: nils@nilshartmann.net</a:t>
            </a:r>
          </a:p>
          <a:p>
            <a:pPr algn="ctr"/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Twitter: @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17821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 Medium" charset="0"/>
            </a:endParaRPr>
          </a:p>
          <a:p>
            <a:endParaRPr lang="de-DE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2" name="Inhaltsplatzhalter 6">
            <a:extLst>
              <a:ext uri="{FF2B5EF4-FFF2-40B4-BE49-F238E27FC236}">
                <a16:creationId xmlns:a16="http://schemas.microsoft.com/office/drawing/2014/main" id="{44E5BC64-1434-C342-9DB9-E11AC4817D7A}"/>
              </a:ext>
            </a:extLst>
          </p:cNvPr>
          <p:cNvSpPr txBox="1">
            <a:spLocks/>
          </p:cNvSpPr>
          <p:nvPr/>
        </p:nvSpPr>
        <p:spPr>
          <a:xfrm>
            <a:off x="4712972" y="4931103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0D6F8AB-4C20-4442-ACF6-95D560F21A5E}"/>
              </a:ext>
            </a:extLst>
          </p:cNvPr>
          <p:cNvSpPr/>
          <p:nvPr/>
        </p:nvSpPr>
        <p:spPr>
          <a:xfrm>
            <a:off x="4563214" y="4029779"/>
            <a:ext cx="230277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4" name="Gerader Verbinder 21">
            <a:extLst>
              <a:ext uri="{FF2B5EF4-FFF2-40B4-BE49-F238E27FC236}">
                <a16:creationId xmlns:a16="http://schemas.microsoft.com/office/drawing/2014/main" id="{AF560175-0736-064E-B91B-246297CB3670}"/>
              </a:ext>
            </a:extLst>
          </p:cNvPr>
          <p:cNvCxnSpPr/>
          <p:nvPr/>
        </p:nvCxnSpPr>
        <p:spPr>
          <a:xfrm flipH="1" flipV="1">
            <a:off x="5935936" y="4401064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55088E6-08D0-9841-924C-131D901A7DCB}"/>
              </a:ext>
            </a:extLst>
          </p:cNvPr>
          <p:cNvSpPr/>
          <p:nvPr/>
        </p:nvSpPr>
        <p:spPr>
          <a:xfrm>
            <a:off x="3404680" y="1777553"/>
            <a:ext cx="23304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4ABDBF-D86D-2140-A2D8-70C0C592F1C2}"/>
              </a:ext>
            </a:extLst>
          </p:cNvPr>
          <p:cNvSpPr/>
          <p:nvPr/>
        </p:nvSpPr>
        <p:spPr>
          <a:xfrm>
            <a:off x="3965875" y="1777553"/>
            <a:ext cx="36758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15" name="Gerader Verbinder 21">
            <a:extLst>
              <a:ext uri="{FF2B5EF4-FFF2-40B4-BE49-F238E27FC236}">
                <a16:creationId xmlns:a16="http://schemas.microsoft.com/office/drawing/2014/main" id="{67C2963F-6E92-9846-A788-D426098C2E80}"/>
              </a:ext>
            </a:extLst>
          </p:cNvPr>
          <p:cNvCxnSpPr>
            <a:cxnSpLocks/>
          </p:cNvCxnSpPr>
          <p:nvPr/>
        </p:nvCxnSpPr>
        <p:spPr>
          <a:xfrm flipH="1" flipV="1">
            <a:off x="3521203" y="2239796"/>
            <a:ext cx="1597449" cy="1778025"/>
          </a:xfrm>
          <a:prstGeom prst="line">
            <a:avLst/>
          </a:prstGeom>
          <a:ln w="15875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21">
            <a:extLst>
              <a:ext uri="{FF2B5EF4-FFF2-40B4-BE49-F238E27FC236}">
                <a16:creationId xmlns:a16="http://schemas.microsoft.com/office/drawing/2014/main" id="{2B63DC92-1BB4-B641-8D3E-CCCAA1C7CFAF}"/>
              </a:ext>
            </a:extLst>
          </p:cNvPr>
          <p:cNvCxnSpPr>
            <a:cxnSpLocks/>
          </p:cNvCxnSpPr>
          <p:nvPr/>
        </p:nvCxnSpPr>
        <p:spPr>
          <a:xfrm flipH="1" flipV="1">
            <a:off x="4187125" y="2219918"/>
            <a:ext cx="2154040" cy="1797903"/>
          </a:xfrm>
          <a:prstGeom prst="line">
            <a:avLst/>
          </a:prstGeom>
          <a:ln w="15875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77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2154875" y="403068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?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total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45276FD7-225B-F24F-AE7D-6522ED65B49D}"/>
              </a:ext>
            </a:extLst>
          </p:cNvPr>
          <p:cNvSpPr/>
          <p:nvPr/>
        </p:nvSpPr>
        <p:spPr>
          <a:xfrm>
            <a:off x="3404680" y="1777553"/>
            <a:ext cx="23304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5C1958D-5AFA-C74E-A6A6-A04266E5BC92}"/>
              </a:ext>
            </a:extLst>
          </p:cNvPr>
          <p:cNvSpPr/>
          <p:nvPr/>
        </p:nvSpPr>
        <p:spPr>
          <a:xfrm>
            <a:off x="3965875" y="1777553"/>
            <a:ext cx="36758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2200578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einfache </a:t>
            </a:r>
            <a:r>
              <a:rPr lang="de-DE" dirty="0" err="1"/>
              <a:t>React</a:t>
            </a:r>
            <a:r>
              <a:rPr lang="de-DE" dirty="0"/>
              <a:t> Komponente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6" y="1784810"/>
            <a:ext cx="16517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Darstellung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471" y="1738355"/>
            <a:ext cx="3365692" cy="462241"/>
          </a:xfrm>
          <a:prstGeom prst="rect">
            <a:avLst/>
          </a:prstGeom>
        </p:spPr>
      </p:pic>
      <p:sp>
        <p:nvSpPr>
          <p:cNvPr id="10" name="Rechteck 9"/>
          <p:cNvSpPr/>
          <p:nvPr/>
        </p:nvSpPr>
        <p:spPr>
          <a:xfrm>
            <a:off x="103155" y="6030119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</a:t>
            </a:r>
          </a:p>
        </p:txBody>
      </p:sp>
      <p:sp>
        <p:nvSpPr>
          <p:cNvPr id="6" name="Rechteck 5"/>
          <p:cNvSpPr/>
          <p:nvPr/>
        </p:nvSpPr>
        <p:spPr>
          <a:xfrm>
            <a:off x="2154875" y="4030689"/>
            <a:ext cx="804595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AF33A6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41719C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total})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total ?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all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: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  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&lt;div&gt;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{total}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de-DE" b="0" dirty="0">
              <a:solidFill>
                <a:srgbClr val="025249"/>
              </a:solidFill>
              <a:effectLst/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2154875" y="6016331"/>
            <a:ext cx="60146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filtered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3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 total={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11</a:t>
            </a:r>
            <a:r>
              <a:rPr lang="de-DE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/&gt;</a:t>
            </a:r>
          </a:p>
        </p:txBody>
      </p:sp>
      <p:sp>
        <p:nvSpPr>
          <p:cNvPr id="9" name="Rechteck 8"/>
          <p:cNvSpPr/>
          <p:nvPr/>
        </p:nvSpPr>
        <p:spPr>
          <a:xfrm>
            <a:off x="103155" y="4030689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Counter.js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29BBA93-D177-0844-8792-5AFD464D6649}"/>
              </a:ext>
            </a:extLst>
          </p:cNvPr>
          <p:cNvSpPr/>
          <p:nvPr/>
        </p:nvSpPr>
        <p:spPr>
          <a:xfrm>
            <a:off x="3404680" y="1777553"/>
            <a:ext cx="233042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8305A4B-EFAD-A741-B3B9-2B7734A0CB0C}"/>
              </a:ext>
            </a:extLst>
          </p:cNvPr>
          <p:cNvSpPr/>
          <p:nvPr/>
        </p:nvSpPr>
        <p:spPr>
          <a:xfrm>
            <a:off x="3965875" y="1777553"/>
            <a:ext cx="367586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4134088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Komponenten werden zu Applikationen aggregiert</a:t>
            </a:r>
          </a:p>
        </p:txBody>
      </p:sp>
      <p:sp>
        <p:nvSpPr>
          <p:cNvPr id="4" name="Rechteck 3"/>
          <p:cNvSpPr/>
          <p:nvPr/>
        </p:nvSpPr>
        <p:spPr>
          <a:xfrm>
            <a:off x="2163651" y="1230825"/>
            <a:ext cx="6465194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Counter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'./Counter'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</a:t>
            </a:r>
            <a:r>
              <a:rPr lang="de-DE" dirty="0" err="1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Chart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BD7111"/>
                </a:solidFill>
                <a:latin typeface="Source Code Pro" charset="0"/>
                <a:ea typeface="Source Code Pro" charset="0"/>
                <a:cs typeface="Source Code Pro" charset="0"/>
              </a:rPr>
              <a:t>'./Chart'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b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</a:br>
            <a:r>
              <a:rPr lang="de-DE" dirty="0" err="1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dirty="0">
                <a:solidFill>
                  <a:srgbClr val="7B1FA2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dirty="0">
                <a:solidFill>
                  <a:srgbClr val="3F831E"/>
                </a:solidFill>
                <a:latin typeface="Source Code Pro" charset="0"/>
                <a:ea typeface="Source Code Pro" charset="0"/>
                <a:cs typeface="Source Code Pro" charset="0"/>
              </a:rPr>
              <a:t>App</a:t>
            </a:r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dirty="0">
                <a:solidFill>
                  <a:srgbClr val="398BC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	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main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&lt;Counter 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filtered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={3} total={11}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header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Left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GreetingTable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&lt;div 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Right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&lt;Chart /&gt;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&lt;/div&gt;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main</a:t>
            </a:r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r>
              <a:rPr lang="de-DE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</a:t>
            </a:r>
          </a:p>
          <a:p>
            <a:r>
              <a:rPr lang="de-DE" dirty="0">
                <a:solidFill>
                  <a:srgbClr val="1A1A1A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5" name="Rechteck 4"/>
          <p:cNvSpPr/>
          <p:nvPr/>
        </p:nvSpPr>
        <p:spPr>
          <a:xfrm>
            <a:off x="103155" y="2281402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757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06333" y="2943698"/>
            <a:ext cx="6093335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9419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endParaRPr lang="de-DE" sz="2925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Arbeiten mit veränderlichen Daten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3C04C2-71BB-FF44-A3F7-3B17847F8A29}"/>
              </a:ext>
            </a:extLst>
          </p:cNvPr>
          <p:cNvSpPr/>
          <p:nvPr/>
        </p:nvSpPr>
        <p:spPr>
          <a:xfrm>
            <a:off x="3416361" y="2340654"/>
            <a:ext cx="3073277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Model </a:t>
            </a:r>
            <a:r>
              <a:rPr lang="de-DE" sz="4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a.k.a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089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</a:t>
            </a:r>
          </a:p>
        </p:txBody>
      </p:sp>
      <p:sp>
        <p:nvSpPr>
          <p:cNvPr id="4" name="Inhaltsplatzhalter 6"/>
          <p:cNvSpPr txBox="1">
            <a:spLocks/>
          </p:cNvSpPr>
          <p:nvPr/>
        </p:nvSpPr>
        <p:spPr>
          <a:xfrm>
            <a:off x="-133339" y="3576800"/>
            <a:ext cx="1919567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GreetingEditor</a:t>
            </a:r>
            <a:endParaRPr lang="de-DE" sz="160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5" name="Gerade Verbindung 10"/>
          <p:cNvCxnSpPr/>
          <p:nvPr/>
        </p:nvCxnSpPr>
        <p:spPr>
          <a:xfrm flipH="1">
            <a:off x="1867437" y="3712082"/>
            <a:ext cx="576819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10"/>
          <p:cNvCxnSpPr/>
          <p:nvPr/>
        </p:nvCxnSpPr>
        <p:spPr>
          <a:xfrm flipV="1">
            <a:off x="2444256" y="2636421"/>
            <a:ext cx="0" cy="2275145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Inhaltsplatzhalter 6"/>
          <p:cNvSpPr txBox="1">
            <a:spLocks/>
          </p:cNvSpPr>
          <p:nvPr/>
        </p:nvSpPr>
        <p:spPr>
          <a:xfrm>
            <a:off x="4831405" y="1941486"/>
            <a:ext cx="2445927" cy="4048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de-DE" sz="1600" b="1" spc="4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Veränderlicher Zustand!</a:t>
            </a:r>
          </a:p>
        </p:txBody>
      </p:sp>
      <p:cxnSp>
        <p:nvCxnSpPr>
          <p:cNvPr id="18" name="Gerade Verbindung 10"/>
          <p:cNvCxnSpPr/>
          <p:nvPr/>
        </p:nvCxnSpPr>
        <p:spPr>
          <a:xfrm flipH="1" flipV="1">
            <a:off x="2444256" y="2630180"/>
            <a:ext cx="2560423" cy="12482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0"/>
          <p:cNvCxnSpPr/>
          <p:nvPr/>
        </p:nvCxnSpPr>
        <p:spPr>
          <a:xfrm flipH="1">
            <a:off x="2444256" y="4911566"/>
            <a:ext cx="2560422" cy="0"/>
          </a:xfrm>
          <a:prstGeom prst="line">
            <a:avLst/>
          </a:prstGeom>
          <a:ln w="25400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151" y="2625567"/>
            <a:ext cx="4292600" cy="2286000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5142152" y="4159875"/>
            <a:ext cx="4292600" cy="751691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/>
          <p:cNvSpPr/>
          <p:nvPr/>
        </p:nvSpPr>
        <p:spPr>
          <a:xfrm>
            <a:off x="5142151" y="2625567"/>
            <a:ext cx="4292600" cy="2285999"/>
          </a:xfrm>
          <a:prstGeom prst="rect">
            <a:avLst/>
          </a:prstGeom>
          <a:noFill/>
          <a:ln>
            <a:solidFill>
              <a:srgbClr val="0252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/>
          <p:cNvSpPr/>
          <p:nvPr/>
        </p:nvSpPr>
        <p:spPr>
          <a:xfrm>
            <a:off x="5311766" y="2796918"/>
            <a:ext cx="651153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22" name="Rechteck 21"/>
          <p:cNvSpPr/>
          <p:nvPr/>
        </p:nvSpPr>
        <p:spPr>
          <a:xfrm>
            <a:off x="5286008" y="3582923"/>
            <a:ext cx="792820" cy="371285"/>
          </a:xfrm>
          <a:prstGeom prst="rect">
            <a:avLst/>
          </a:prstGeom>
          <a:noFill/>
          <a:ln w="25400">
            <a:solidFill>
              <a:srgbClr val="EF7D1D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cxnSp>
        <p:nvCxnSpPr>
          <p:cNvPr id="28" name="Gerader Verbinder 21"/>
          <p:cNvCxnSpPr/>
          <p:nvPr/>
        </p:nvCxnSpPr>
        <p:spPr>
          <a:xfrm flipH="1" flipV="1">
            <a:off x="5682417" y="2242392"/>
            <a:ext cx="1" cy="50259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/>
          <p:cNvCxnSpPr/>
          <p:nvPr/>
        </p:nvCxnSpPr>
        <p:spPr>
          <a:xfrm flipV="1">
            <a:off x="6054369" y="2226352"/>
            <a:ext cx="1" cy="1356571"/>
          </a:xfrm>
          <a:prstGeom prst="line">
            <a:avLst/>
          </a:prstGeom>
          <a:ln w="254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Inhaltsplatzhalter 6"/>
          <p:cNvSpPr txBox="1">
            <a:spLocks/>
          </p:cNvSpPr>
          <p:nvPr/>
        </p:nvSpPr>
        <p:spPr>
          <a:xfrm>
            <a:off x="3230430" y="2800828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0" name="Gerade Verbindung 10"/>
          <p:cNvCxnSpPr/>
          <p:nvPr/>
        </p:nvCxnSpPr>
        <p:spPr>
          <a:xfrm flipV="1">
            <a:off x="4869167" y="2756068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Gerade Verbindung 10"/>
          <p:cNvCxnSpPr/>
          <p:nvPr/>
        </p:nvCxnSpPr>
        <p:spPr>
          <a:xfrm>
            <a:off x="4584879" y="2956547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10"/>
          <p:cNvCxnSpPr/>
          <p:nvPr/>
        </p:nvCxnSpPr>
        <p:spPr>
          <a:xfrm>
            <a:off x="4869167" y="2756068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10"/>
          <p:cNvCxnSpPr/>
          <p:nvPr/>
        </p:nvCxnSpPr>
        <p:spPr>
          <a:xfrm>
            <a:off x="4869167" y="3157026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Inhaltsplatzhalter 6"/>
          <p:cNvSpPr txBox="1">
            <a:spLocks/>
          </p:cNvSpPr>
          <p:nvPr/>
        </p:nvSpPr>
        <p:spPr>
          <a:xfrm>
            <a:off x="3228469" y="3582923"/>
            <a:ext cx="1227987" cy="31585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endParaRPr lang="de-DE" sz="1600" b="1" spc="41" dirty="0">
              <a:solidFill>
                <a:srgbClr val="EF7D1D"/>
              </a:solidFill>
              <a:latin typeface="Source Code Pro Semibold" charset="0"/>
              <a:ea typeface="Source Code Pro Semibold" charset="0"/>
              <a:cs typeface="Source Code Pro Semibold" charset="0"/>
            </a:endParaRPr>
          </a:p>
        </p:txBody>
      </p:sp>
      <p:cxnSp>
        <p:nvCxnSpPr>
          <p:cNvPr id="35" name="Gerade Verbindung 10"/>
          <p:cNvCxnSpPr/>
          <p:nvPr/>
        </p:nvCxnSpPr>
        <p:spPr>
          <a:xfrm flipV="1">
            <a:off x="4867206" y="3538163"/>
            <a:ext cx="0" cy="400957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10"/>
          <p:cNvCxnSpPr/>
          <p:nvPr/>
        </p:nvCxnSpPr>
        <p:spPr>
          <a:xfrm>
            <a:off x="4582918" y="3738642"/>
            <a:ext cx="284288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10"/>
          <p:cNvCxnSpPr/>
          <p:nvPr/>
        </p:nvCxnSpPr>
        <p:spPr>
          <a:xfrm>
            <a:off x="4867206" y="3538163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10"/>
          <p:cNvCxnSpPr/>
          <p:nvPr/>
        </p:nvCxnSpPr>
        <p:spPr>
          <a:xfrm>
            <a:off x="4867206" y="3939121"/>
            <a:ext cx="170801" cy="0"/>
          </a:xfrm>
          <a:prstGeom prst="line">
            <a:avLst/>
          </a:prstGeom>
          <a:ln w="2540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2">
            <a:extLst>
              <a:ext uri="{FF2B5EF4-FFF2-40B4-BE49-F238E27FC236}">
                <a16:creationId xmlns:a16="http://schemas.microsoft.com/office/drawing/2014/main" id="{999D0848-BCD4-3C49-8685-A5974F6FA9E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Beispie</a:t>
            </a:r>
            <a:r>
              <a:rPr lang="de-DE" dirty="0"/>
              <a:t>: Eingabefeld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useState</a:t>
            </a:r>
            <a:r>
              <a:rPr lang="de-DE" sz="2000" b="0" dirty="0">
                <a:solidFill>
                  <a:srgbClr val="36544F"/>
                </a:solidFill>
              </a:rPr>
              <a:t> wird ein "Model" erzeugt ("State" in React genannt)</a:t>
            </a:r>
          </a:p>
        </p:txBody>
      </p:sp>
    </p:spTree>
    <p:extLst>
      <p:ext uri="{BB962C8B-B14F-4D97-AF65-F5344CB8AC3E}">
        <p14:creationId xmlns:p14="http://schemas.microsoft.com/office/powerpoint/2010/main" val="16644705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A1A103-A630-834A-BA6E-8BB93A322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useState</a:t>
            </a:r>
            <a:r>
              <a:rPr lang="de-DE" sz="2000" b="0" dirty="0">
                <a:solidFill>
                  <a:srgbClr val="36544F"/>
                </a:solidFill>
              </a:rPr>
              <a:t> wird ein "Model" erzeugt ("State" in React genannt)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r>
              <a:rPr lang="de-DE" sz="14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Hook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"-Funktion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C534BCEA-9378-2246-9FB2-8FD6686C5FEE}"/>
              </a:ext>
            </a:extLst>
          </p:cNvPr>
          <p:cNvGrpSpPr/>
          <p:nvPr/>
        </p:nvGrpSpPr>
        <p:grpSpPr>
          <a:xfrm>
            <a:off x="7101352" y="2812889"/>
            <a:ext cx="2923023" cy="728642"/>
            <a:chOff x="4193897" y="8292032"/>
            <a:chExt cx="2923023" cy="728642"/>
          </a:xfrm>
        </p:grpSpPr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43ECA697-96EB-054C-94F9-4A5BCCE2D679}"/>
                </a:ext>
              </a:extLst>
            </p:cNvPr>
            <p:cNvSpPr/>
            <p:nvPr/>
          </p:nvSpPr>
          <p:spPr>
            <a:xfrm>
              <a:off x="4193897" y="87128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F509AA4B-3948-4E45-863D-7FDFF77581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1C01C9FC-F4D5-9744-BF60-F7F42B1B2694}"/>
              </a:ext>
            </a:extLst>
          </p:cNvPr>
          <p:cNvGrpSpPr/>
          <p:nvPr/>
        </p:nvGrpSpPr>
        <p:grpSpPr>
          <a:xfrm>
            <a:off x="3968693" y="2833673"/>
            <a:ext cx="2923023" cy="715942"/>
            <a:chOff x="4193897" y="8292032"/>
            <a:chExt cx="2923023" cy="715942"/>
          </a:xfrm>
        </p:grpSpPr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E689271D-237B-D140-BB9F-0AEFCCBA596F}"/>
                </a:ext>
              </a:extLst>
            </p:cNvPr>
            <p:cNvSpPr/>
            <p:nvPr/>
          </p:nvSpPr>
          <p:spPr>
            <a:xfrm>
              <a:off x="4193897" y="87001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  <a:endPara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8FC15B55-42F3-BA44-8E6E-E374DA10EE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uppieren 39">
            <a:extLst>
              <a:ext uri="{FF2B5EF4-FFF2-40B4-BE49-F238E27FC236}">
                <a16:creationId xmlns:a16="http://schemas.microsoft.com/office/drawing/2014/main" id="{4F4C3248-560B-434E-B243-F506A81422CE}"/>
              </a:ext>
            </a:extLst>
          </p:cNvPr>
          <p:cNvGrpSpPr/>
          <p:nvPr/>
        </p:nvGrpSpPr>
        <p:grpSpPr>
          <a:xfrm>
            <a:off x="2890068" y="2824831"/>
            <a:ext cx="2923023" cy="728642"/>
            <a:chOff x="4193897" y="8292032"/>
            <a:chExt cx="2923023" cy="728642"/>
          </a:xfrm>
        </p:grpSpPr>
        <p:sp>
          <p:nvSpPr>
            <p:cNvPr id="42" name="Rechteck 41">
              <a:extLst>
                <a:ext uri="{FF2B5EF4-FFF2-40B4-BE49-F238E27FC236}">
                  <a16:creationId xmlns:a16="http://schemas.microsoft.com/office/drawing/2014/main" id="{22EEC40F-3939-B142-B36C-08263144C19A}"/>
                </a:ext>
              </a:extLst>
            </p:cNvPr>
            <p:cNvSpPr/>
            <p:nvPr/>
          </p:nvSpPr>
          <p:spPr>
            <a:xfrm>
              <a:off x="4193897" y="8712897"/>
              <a:ext cx="292302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4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43" name="Gerade Verbindung 42">
              <a:extLst>
                <a:ext uri="{FF2B5EF4-FFF2-40B4-BE49-F238E27FC236}">
                  <a16:creationId xmlns:a16="http://schemas.microsoft.com/office/drawing/2014/main" id="{2C6ADDC9-8A6F-3443-8988-541207B1CF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4485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8021" y="3583423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8021" y="3858498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8021" y="384073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</p:spTree>
    <p:extLst>
      <p:ext uri="{BB962C8B-B14F-4D97-AF65-F5344CB8AC3E}">
        <p14:creationId xmlns:p14="http://schemas.microsoft.com/office/powerpoint/2010/main" val="29264976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Eingabefeld</a:t>
            </a:r>
          </a:p>
        </p:txBody>
      </p:sp>
      <p:sp>
        <p:nvSpPr>
          <p:cNvPr id="12" name="Inhaltsplatzhalter 6"/>
          <p:cNvSpPr txBox="1">
            <a:spLocks/>
          </p:cNvSpPr>
          <p:nvPr/>
        </p:nvSpPr>
        <p:spPr>
          <a:xfrm>
            <a:off x="6891716" y="1657860"/>
            <a:ext cx="533951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endParaRPr lang="de-DE" sz="1000" b="1" spc="4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V="1">
            <a:off x="6631997" y="1606207"/>
            <a:ext cx="0" cy="400957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H="1">
            <a:off x="6631998" y="1806686"/>
            <a:ext cx="193805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0"/>
          <p:cNvCxnSpPr/>
          <p:nvPr/>
        </p:nvCxnSpPr>
        <p:spPr>
          <a:xfrm flipH="1">
            <a:off x="6461196" y="1606207"/>
            <a:ext cx="170802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0"/>
          <p:cNvCxnSpPr/>
          <p:nvPr/>
        </p:nvCxnSpPr>
        <p:spPr>
          <a:xfrm flipH="1">
            <a:off x="6461197" y="2007164"/>
            <a:ext cx="170801" cy="0"/>
          </a:xfrm>
          <a:prstGeom prst="line">
            <a:avLst/>
          </a:prstGeom>
          <a:ln w="22225">
            <a:solidFill>
              <a:srgbClr val="41719C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26827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</a:t>
            </a:r>
            <a:r>
              <a:rPr lang="en-US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useState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value={</a:t>
            </a:r>
            <a:r>
              <a:rPr lang="en-US" sz="1463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setPhrase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5" name="Rechteck 34"/>
          <p:cNvSpPr/>
          <p:nvPr/>
        </p:nvSpPr>
        <p:spPr>
          <a:xfrm>
            <a:off x="178021" y="3583423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8021" y="3858498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8021" y="3840730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2. Zustand neu setzen</a:t>
            </a:r>
          </a:p>
        </p:txBody>
      </p:sp>
      <p:pic>
        <p:nvPicPr>
          <p:cNvPr id="25" name="Bild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0068" y="1554820"/>
            <a:ext cx="3330900" cy="45234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Rechteck 20"/>
          <p:cNvSpPr/>
          <p:nvPr/>
        </p:nvSpPr>
        <p:spPr>
          <a:xfrm>
            <a:off x="171474" y="1657860"/>
            <a:ext cx="16517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Komponente</a:t>
            </a: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33DF7D17-A42C-824E-9AC7-C67E5F5A0523}"/>
              </a:ext>
            </a:extLst>
          </p:cNvPr>
          <p:cNvSpPr/>
          <p:nvPr/>
        </p:nvSpPr>
        <p:spPr>
          <a:xfrm>
            <a:off x="172498" y="2560763"/>
            <a:ext cx="165073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</a:rPr>
              <a:t>"Hook"-Funktion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68C8DA50-127E-194E-9066-B7ED53E4D66C}"/>
              </a:ext>
            </a:extLst>
          </p:cNvPr>
          <p:cNvCxnSpPr>
            <a:cxnSpLocks/>
          </p:cNvCxnSpPr>
          <p:nvPr/>
        </p:nvCxnSpPr>
        <p:spPr>
          <a:xfrm>
            <a:off x="6471751" y="4783809"/>
            <a:ext cx="3157919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7A2FF340-61B7-414D-B47A-D1C3EE4D9CA1}"/>
              </a:ext>
            </a:extLst>
          </p:cNvPr>
          <p:cNvCxnSpPr>
            <a:cxnSpLocks/>
          </p:cNvCxnSpPr>
          <p:nvPr/>
        </p:nvCxnSpPr>
        <p:spPr>
          <a:xfrm>
            <a:off x="9629670" y="2389138"/>
            <a:ext cx="0" cy="2394671"/>
          </a:xfrm>
          <a:prstGeom prst="line">
            <a:avLst/>
          </a:prstGeom>
          <a:ln w="25400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FE8E3146-4DB1-744B-B6FA-9CC5468D8D42}"/>
              </a:ext>
            </a:extLst>
          </p:cNvPr>
          <p:cNvCxnSpPr>
            <a:cxnSpLocks/>
          </p:cNvCxnSpPr>
          <p:nvPr/>
        </p:nvCxnSpPr>
        <p:spPr>
          <a:xfrm>
            <a:off x="5977467" y="2414539"/>
            <a:ext cx="3652203" cy="0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hteck 19">
            <a:extLst>
              <a:ext uri="{FF2B5EF4-FFF2-40B4-BE49-F238E27FC236}">
                <a16:creationId xmlns:a16="http://schemas.microsoft.com/office/drawing/2014/main" id="{C85B2026-9074-944B-8EB5-A8680606B9F3}"/>
              </a:ext>
            </a:extLst>
          </p:cNvPr>
          <p:cNvSpPr/>
          <p:nvPr/>
        </p:nvSpPr>
        <p:spPr>
          <a:xfrm>
            <a:off x="8200729" y="2226010"/>
            <a:ext cx="1159860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20B67DF4-AD3C-2448-BBFA-58DAC4E1F6A6}"/>
              </a:ext>
            </a:extLst>
          </p:cNvPr>
          <p:cNvCxnSpPr>
            <a:cxnSpLocks/>
          </p:cNvCxnSpPr>
          <p:nvPr/>
        </p:nvCxnSpPr>
        <p:spPr>
          <a:xfrm>
            <a:off x="5811723" y="4253517"/>
            <a:ext cx="0" cy="384098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>
            <a:extLst>
              <a:ext uri="{FF2B5EF4-FFF2-40B4-BE49-F238E27FC236}">
                <a16:creationId xmlns:a16="http://schemas.microsoft.com/office/drawing/2014/main" id="{45EF810C-379F-DF49-87AD-FA5A38034172}"/>
              </a:ext>
            </a:extLst>
          </p:cNvPr>
          <p:cNvSpPr/>
          <p:nvPr/>
        </p:nvSpPr>
        <p:spPr>
          <a:xfrm>
            <a:off x="5142280" y="4637615"/>
            <a:ext cx="1338885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ändern</a:t>
            </a:r>
          </a:p>
        </p:txBody>
      </p:sp>
      <p:sp useBgFill="1">
        <p:nvSpPr>
          <p:cNvPr id="27" name="Rechteck 26">
            <a:extLst>
              <a:ext uri="{FF2B5EF4-FFF2-40B4-BE49-F238E27FC236}">
                <a16:creationId xmlns:a16="http://schemas.microsoft.com/office/drawing/2014/main" id="{AB7EEE24-AC8B-0642-9DF2-57EE15448A7A}"/>
              </a:ext>
            </a:extLst>
          </p:cNvPr>
          <p:cNvSpPr/>
          <p:nvPr/>
        </p:nvSpPr>
        <p:spPr>
          <a:xfrm>
            <a:off x="5139980" y="3184938"/>
            <a:ext cx="1338885" cy="292388"/>
          </a:xfrm>
          <a:prstGeom prst="rect">
            <a:avLst/>
          </a:prstGeom>
          <a:ln>
            <a:solidFill>
              <a:srgbClr val="B04432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</a:p>
        </p:txBody>
      </p: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319BE26D-BF25-184D-88AC-BB018040A672}"/>
              </a:ext>
            </a:extLst>
          </p:cNvPr>
          <p:cNvCxnSpPr>
            <a:cxnSpLocks/>
          </p:cNvCxnSpPr>
          <p:nvPr/>
        </p:nvCxnSpPr>
        <p:spPr>
          <a:xfrm>
            <a:off x="5804545" y="3477326"/>
            <a:ext cx="0" cy="344205"/>
          </a:xfrm>
          <a:prstGeom prst="line">
            <a:avLst/>
          </a:prstGeom>
          <a:ln w="25400">
            <a:solidFill>
              <a:srgbClr val="B04432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Inhaltsplatzhalter 2">
            <a:extLst>
              <a:ext uri="{FF2B5EF4-FFF2-40B4-BE49-F238E27FC236}">
                <a16:creationId xmlns:a16="http://schemas.microsoft.com/office/drawing/2014/main" id="{204F639E-8A0D-A34D-8626-3A366F66B959}"/>
              </a:ext>
            </a:extLst>
          </p:cNvPr>
          <p:cNvSpPr txBox="1">
            <a:spLocks/>
          </p:cNvSpPr>
          <p:nvPr/>
        </p:nvSpPr>
        <p:spPr>
          <a:xfrm>
            <a:off x="203200" y="896812"/>
            <a:ext cx="9499600" cy="75540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496F5DF3-D787-BF40-B8D3-43EA0ED39E34}"/>
              </a:ext>
            </a:extLst>
          </p:cNvPr>
          <p:cNvSpPr/>
          <p:nvPr/>
        </p:nvSpPr>
        <p:spPr>
          <a:xfrm>
            <a:off x="171474" y="5213589"/>
            <a:ext cx="665432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Besonderheiten: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2-Wege-Databinding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Bei Änderung am Zustand wird Funktion neu ausgeführt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7801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Rendering von Komponenten</a:t>
            </a:r>
          </a:p>
        </p:txBody>
      </p:sp>
      <p:sp>
        <p:nvSpPr>
          <p:cNvPr id="29" name="Textfeld 28"/>
          <p:cNvSpPr txBox="1"/>
          <p:nvPr/>
        </p:nvSpPr>
        <p:spPr>
          <a:xfrm>
            <a:off x="959151" y="3061147"/>
            <a:ext cx="8807018" cy="3229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GreetingEditor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("Hello");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const [ </a:t>
            </a:r>
            <a:r>
              <a:rPr lang="en-US" sz="1600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setName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] =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React.useState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("React");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const </a:t>
            </a:r>
            <a:r>
              <a:rPr lang="en-US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en-US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= phrase === "" || name === "";</a:t>
            </a:r>
          </a:p>
          <a:p>
            <a:pPr>
              <a:lnSpc>
                <a:spcPct val="120000"/>
              </a:lnSpc>
            </a:pPr>
            <a:endParaRPr lang="en-US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value={</a:t>
            </a:r>
            <a:r>
              <a:rPr lang="en-US" sz="16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 =&gt; 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setPhrase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/&gt;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&lt;input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b="1" dirty="0" err="1">
                <a:solidFill>
                  <a:srgbClr val="1778B8"/>
                </a:solidFill>
                <a:latin typeface="Source Code Pro" charset="0"/>
                <a:ea typeface="Source Code Pro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=&gt; 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setName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e.garget.value</a:t>
            </a: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&lt;Button 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disabled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00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saveDisabled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}&gt;Save&lt;/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button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</a:t>
            </a:r>
          </a:p>
          <a:p>
            <a:pPr>
              <a:lnSpc>
                <a:spcPct val="120000"/>
              </a:lnSpc>
            </a:pPr>
            <a:r>
              <a:rPr lang="en-US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grpSp>
        <p:nvGrpSpPr>
          <p:cNvPr id="7" name="Gruppierung 6"/>
          <p:cNvGrpSpPr/>
          <p:nvPr/>
        </p:nvGrpSpPr>
        <p:grpSpPr>
          <a:xfrm>
            <a:off x="6142054" y="1070712"/>
            <a:ext cx="3222058" cy="1405521"/>
            <a:chOff x="748018" y="2606968"/>
            <a:chExt cx="3222058" cy="1405521"/>
          </a:xfrm>
        </p:grpSpPr>
        <p:grpSp>
          <p:nvGrpSpPr>
            <p:cNvPr id="4" name="Gruppierung 3"/>
            <p:cNvGrpSpPr/>
            <p:nvPr/>
          </p:nvGrpSpPr>
          <p:grpSpPr>
            <a:xfrm>
              <a:off x="748018" y="2606968"/>
              <a:ext cx="2639256" cy="1405521"/>
              <a:chOff x="7280044" y="912677"/>
              <a:chExt cx="3142964" cy="1673768"/>
            </a:xfrm>
          </p:grpSpPr>
          <p:pic>
            <p:nvPicPr>
              <p:cNvPr id="21" name="Bild 2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0044" y="912677"/>
                <a:ext cx="3142964" cy="1673768"/>
              </a:xfrm>
              <a:prstGeom prst="rect">
                <a:avLst/>
              </a:prstGeom>
            </p:spPr>
          </p:pic>
          <p:sp>
            <p:nvSpPr>
              <p:cNvPr id="27" name="Rechteck 26"/>
              <p:cNvSpPr/>
              <p:nvPr/>
            </p:nvSpPr>
            <p:spPr>
              <a:xfrm>
                <a:off x="7280044" y="912677"/>
                <a:ext cx="3142964" cy="1673767"/>
              </a:xfrm>
              <a:prstGeom prst="rect">
                <a:avLst/>
              </a:prstGeom>
              <a:noFill/>
              <a:ln>
                <a:solidFill>
                  <a:srgbClr val="02524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6" name="Gruppierung 5"/>
            <p:cNvGrpSpPr/>
            <p:nvPr/>
          </p:nvGrpSpPr>
          <p:grpSpPr>
            <a:xfrm>
              <a:off x="3524259" y="2796626"/>
              <a:ext cx="445817" cy="1026204"/>
              <a:chOff x="3524259" y="2796626"/>
              <a:chExt cx="445817" cy="1026204"/>
            </a:xfrm>
          </p:grpSpPr>
          <p:cxnSp>
            <p:nvCxnSpPr>
              <p:cNvPr id="45" name="Gerade Verbindung 10"/>
              <p:cNvCxnSpPr/>
              <p:nvPr/>
            </p:nvCxnSpPr>
            <p:spPr>
              <a:xfrm flipV="1">
                <a:off x="3967478" y="2796626"/>
                <a:ext cx="0" cy="1010897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 Verbindung 10"/>
              <p:cNvCxnSpPr/>
              <p:nvPr/>
            </p:nvCxnSpPr>
            <p:spPr>
              <a:xfrm flipH="1" flipV="1">
                <a:off x="3524259" y="2796626"/>
                <a:ext cx="445817" cy="1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10"/>
              <p:cNvCxnSpPr/>
              <p:nvPr/>
            </p:nvCxnSpPr>
            <p:spPr>
              <a:xfrm flipH="1">
                <a:off x="3524259" y="3309728"/>
                <a:ext cx="432680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10"/>
              <p:cNvCxnSpPr/>
              <p:nvPr/>
            </p:nvCxnSpPr>
            <p:spPr>
              <a:xfrm flipH="1">
                <a:off x="3524259" y="3822830"/>
                <a:ext cx="432678" cy="0"/>
              </a:xfrm>
              <a:prstGeom prst="line">
                <a:avLst/>
              </a:prstGeom>
              <a:ln w="25400">
                <a:solidFill>
                  <a:srgbClr val="41719C"/>
                </a:solidFill>
                <a:prstDash val="sysDash"/>
                <a:bevel/>
                <a:headEnd type="none" w="lg" len="lg"/>
                <a:tailEnd type="triangle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" name="Rechteck 12"/>
          <p:cNvSpPr/>
          <p:nvPr/>
        </p:nvSpPr>
        <p:spPr>
          <a:xfrm>
            <a:off x="277091" y="932092"/>
            <a:ext cx="9905999" cy="15542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Gerendert wird immer die 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ganze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Inklusive aller Unterkomponenten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jeder Zustandsänderung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Verhindert Inkonsistenzen</a:t>
            </a:r>
          </a:p>
        </p:txBody>
      </p:sp>
    </p:spTree>
    <p:extLst>
      <p:ext uri="{BB962C8B-B14F-4D97-AF65-F5344CB8AC3E}">
        <p14:creationId xmlns:p14="http://schemas.microsoft.com/office/powerpoint/2010/main" val="1501011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18BD870-4AC5-1C47-8DE5-B02C25980BAC}"/>
              </a:ext>
            </a:extLst>
          </p:cNvPr>
          <p:cNvSpPr/>
          <p:nvPr/>
        </p:nvSpPr>
        <p:spPr>
          <a:xfrm>
            <a:off x="3030838" y="2386185"/>
            <a:ext cx="384432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48AC4C8-BF1C-7045-943B-AC1D262D5A98}"/>
              </a:ext>
            </a:extLst>
          </p:cNvPr>
          <p:cNvSpPr/>
          <p:nvPr/>
        </p:nvSpPr>
        <p:spPr>
          <a:xfrm>
            <a:off x="1245895" y="3785445"/>
            <a:ext cx="741420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Einführung</a:t>
            </a:r>
            <a:endParaRPr lang="de-DE" sz="19400" b="1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7870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B208BED2-96B3-014A-83DD-3D2DC61CB6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962" y="2910457"/>
            <a:ext cx="6692900" cy="30988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Gemeinsame Daten wandern in gemeinsame Oberkomponenten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Von dort per Properties nach unten</a:t>
            </a:r>
          </a:p>
          <a:p>
            <a:pPr marL="0" indent="0">
              <a:buNone/>
            </a:pPr>
            <a:endParaRPr lang="de-DE" dirty="0"/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710EE592-7C8C-E547-AA5A-8D50EB096EF6}"/>
              </a:ext>
            </a:extLst>
          </p:cNvPr>
          <p:cNvCxnSpPr>
            <a:cxnSpLocks/>
          </p:cNvCxnSpPr>
          <p:nvPr/>
        </p:nvCxnSpPr>
        <p:spPr>
          <a:xfrm>
            <a:off x="3919160" y="3917856"/>
            <a:ext cx="417170" cy="42412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E713390E-0275-4A4D-AD6A-87E2683C9F65}"/>
              </a:ext>
            </a:extLst>
          </p:cNvPr>
          <p:cNvSpPr txBox="1"/>
          <p:nvPr/>
        </p:nvSpPr>
        <p:spPr>
          <a:xfrm>
            <a:off x="1325993" y="4278020"/>
            <a:ext cx="1021433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1D127AA-5742-BD4B-819C-C68B5D02A42F}"/>
              </a:ext>
            </a:extLst>
          </p:cNvPr>
          <p:cNvSpPr txBox="1"/>
          <p:nvPr/>
        </p:nvSpPr>
        <p:spPr>
          <a:xfrm>
            <a:off x="203200" y="4341976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Properties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84C3933-CA95-5440-9A37-8DD6F6B53008}"/>
              </a:ext>
            </a:extLst>
          </p:cNvPr>
          <p:cNvSpPr txBox="1"/>
          <p:nvPr/>
        </p:nvSpPr>
        <p:spPr>
          <a:xfrm>
            <a:off x="4045224" y="431008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State</a:t>
            </a:r>
            <a:endParaRPr lang="de-DE" dirty="0">
              <a:solidFill>
                <a:schemeClr val="bg1">
                  <a:lumMod val="50000"/>
                </a:schemeClr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04D842BE-CD52-A64C-BEEC-7F81EFAA9149}"/>
              </a:ext>
            </a:extLst>
          </p:cNvPr>
          <p:cNvCxnSpPr>
            <a:cxnSpLocks/>
          </p:cNvCxnSpPr>
          <p:nvPr/>
        </p:nvCxnSpPr>
        <p:spPr>
          <a:xfrm flipV="1">
            <a:off x="1119399" y="4430598"/>
            <a:ext cx="180002" cy="81147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1508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8938B49E-93E0-2C46-A6EA-BD8B5F484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878841"/>
            <a:ext cx="6824382" cy="315967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Gemeinsame Daten wandern in gemeinsame Oberkomponenten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Von dort per Properties nach unten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Unterkomponenten informieren nach oben per Callback-Funktion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713390E-0275-4A4D-AD6A-87E2683C9F65}"/>
              </a:ext>
            </a:extLst>
          </p:cNvPr>
          <p:cNvSpPr txBox="1"/>
          <p:nvPr/>
        </p:nvSpPr>
        <p:spPr>
          <a:xfrm>
            <a:off x="1325993" y="4278020"/>
            <a:ext cx="1021433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1D127AA-5742-BD4B-819C-C68B5D02A42F}"/>
              </a:ext>
            </a:extLst>
          </p:cNvPr>
          <p:cNvSpPr txBox="1"/>
          <p:nvPr/>
        </p:nvSpPr>
        <p:spPr>
          <a:xfrm>
            <a:off x="5762338" y="4504787"/>
            <a:ext cx="9701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Properties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04D842BE-CD52-A64C-BEEC-7F81EFAA9149}"/>
              </a:ext>
            </a:extLst>
          </p:cNvPr>
          <p:cNvCxnSpPr>
            <a:cxnSpLocks/>
          </p:cNvCxnSpPr>
          <p:nvPr/>
        </p:nvCxnSpPr>
        <p:spPr>
          <a:xfrm flipH="1" flipV="1">
            <a:off x="5593788" y="4458679"/>
            <a:ext cx="286147" cy="81148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>
            <a:extLst>
              <a:ext uri="{FF2B5EF4-FFF2-40B4-BE49-F238E27FC236}">
                <a16:creationId xmlns:a16="http://schemas.microsoft.com/office/drawing/2014/main" id="{29C2E9BF-9872-1846-8C44-F057798B5D68}"/>
              </a:ext>
            </a:extLst>
          </p:cNvPr>
          <p:cNvSpPr txBox="1"/>
          <p:nvPr/>
        </p:nvSpPr>
        <p:spPr>
          <a:xfrm>
            <a:off x="4851277" y="4278020"/>
            <a:ext cx="742511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onSave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7687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rafik 26">
            <a:extLst>
              <a:ext uri="{FF2B5EF4-FFF2-40B4-BE49-F238E27FC236}">
                <a16:creationId xmlns:a16="http://schemas.microsoft.com/office/drawing/2014/main" id="{8938B49E-93E0-2C46-A6EA-BD8B5F484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2878841"/>
            <a:ext cx="6824382" cy="315967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A5F586A6-DA28-4345-AD8D-63A2F0708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Hierarchien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0978FD-FE24-8A4E-88CB-F3F2E627CE1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Gemeinsame Daten wandern in gemeinsame Oberkomponenten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Von dort per Properties nach unten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Unterkomponenten informieren nach oben per Callback-Funktion</a:t>
            </a: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Anwendung wird neu gerendert, alles konsistent!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710EE592-7C8C-E547-AA5A-8D50EB096EF6}"/>
              </a:ext>
            </a:extLst>
          </p:cNvPr>
          <p:cNvCxnSpPr>
            <a:cxnSpLocks/>
          </p:cNvCxnSpPr>
          <p:nvPr/>
        </p:nvCxnSpPr>
        <p:spPr>
          <a:xfrm>
            <a:off x="3919160" y="3917856"/>
            <a:ext cx="417170" cy="42412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E713390E-0275-4A4D-AD6A-87E2683C9F65}"/>
              </a:ext>
            </a:extLst>
          </p:cNvPr>
          <p:cNvSpPr txBox="1"/>
          <p:nvPr/>
        </p:nvSpPr>
        <p:spPr>
          <a:xfrm>
            <a:off x="1325993" y="4278020"/>
            <a:ext cx="1021433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84C3933-CA95-5440-9A37-8DD6F6B53008}"/>
              </a:ext>
            </a:extLst>
          </p:cNvPr>
          <p:cNvSpPr txBox="1"/>
          <p:nvPr/>
        </p:nvSpPr>
        <p:spPr>
          <a:xfrm>
            <a:off x="4045224" y="431008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State</a:t>
            </a:r>
            <a:endParaRPr lang="de-DE" dirty="0">
              <a:solidFill>
                <a:schemeClr val="bg1">
                  <a:lumMod val="50000"/>
                </a:schemeClr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29C2E9BF-9872-1846-8C44-F057798B5D68}"/>
              </a:ext>
            </a:extLst>
          </p:cNvPr>
          <p:cNvSpPr txBox="1"/>
          <p:nvPr/>
        </p:nvSpPr>
        <p:spPr>
          <a:xfrm>
            <a:off x="4851277" y="4278020"/>
            <a:ext cx="742511" cy="276999"/>
          </a:xfrm>
          <a:prstGeom prst="rect">
            <a:avLst/>
          </a:prstGeom>
          <a:solidFill>
            <a:srgbClr val="1778B8"/>
          </a:solidFill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onSave</a:t>
            </a:r>
            <a:endParaRPr lang="de-DE" sz="12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A4A53D06-DBCF-1B4F-AA10-0AF82471B5B0}"/>
              </a:ext>
            </a:extLst>
          </p:cNvPr>
          <p:cNvCxnSpPr>
            <a:cxnSpLocks/>
          </p:cNvCxnSpPr>
          <p:nvPr/>
        </p:nvCxnSpPr>
        <p:spPr>
          <a:xfrm>
            <a:off x="6843860" y="5363852"/>
            <a:ext cx="443060" cy="0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0463D34B-21C0-AF41-A58D-0B9FD5BBB9D8}"/>
              </a:ext>
            </a:extLst>
          </p:cNvPr>
          <p:cNvCxnSpPr>
            <a:cxnSpLocks/>
          </p:cNvCxnSpPr>
          <p:nvPr/>
        </p:nvCxnSpPr>
        <p:spPr>
          <a:xfrm flipV="1">
            <a:off x="7286920" y="3685880"/>
            <a:ext cx="0" cy="1677972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297FBFD-F7FF-C145-BDB0-6F4F997F2CFF}"/>
              </a:ext>
            </a:extLst>
          </p:cNvPr>
          <p:cNvCxnSpPr>
            <a:cxnSpLocks/>
          </p:cNvCxnSpPr>
          <p:nvPr/>
        </p:nvCxnSpPr>
        <p:spPr>
          <a:xfrm>
            <a:off x="4468305" y="3695307"/>
            <a:ext cx="2818615" cy="0"/>
          </a:xfrm>
          <a:prstGeom prst="line">
            <a:avLst/>
          </a:prstGeom>
          <a:ln w="25400">
            <a:solidFill>
              <a:srgbClr val="C00000"/>
            </a:solidFill>
            <a:prstDash val="sysDash"/>
            <a:headEnd type="triangl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72F10F9-C7A1-7C44-9FE7-4C4CC93D4354}"/>
              </a:ext>
            </a:extLst>
          </p:cNvPr>
          <p:cNvCxnSpPr>
            <a:cxnSpLocks/>
          </p:cNvCxnSpPr>
          <p:nvPr/>
        </p:nvCxnSpPr>
        <p:spPr>
          <a:xfrm>
            <a:off x="1236368" y="3695308"/>
            <a:ext cx="1346880" cy="0"/>
          </a:xfrm>
          <a:prstGeom prst="line">
            <a:avLst/>
          </a:prstGeom>
          <a:ln w="25400"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>
            <a:extLst>
              <a:ext uri="{FF2B5EF4-FFF2-40B4-BE49-F238E27FC236}">
                <a16:creationId xmlns:a16="http://schemas.microsoft.com/office/drawing/2014/main" id="{779FA7DB-59CB-2F40-B33A-4D599A6807D5}"/>
              </a:ext>
            </a:extLst>
          </p:cNvPr>
          <p:cNvCxnSpPr>
            <a:cxnSpLocks/>
          </p:cNvCxnSpPr>
          <p:nvPr/>
        </p:nvCxnSpPr>
        <p:spPr>
          <a:xfrm flipV="1">
            <a:off x="1215107" y="3685880"/>
            <a:ext cx="21261" cy="1104975"/>
          </a:xfrm>
          <a:prstGeom prst="line">
            <a:avLst/>
          </a:prstGeom>
          <a:ln w="25400">
            <a:solidFill>
              <a:srgbClr val="C00000"/>
            </a:solidFill>
            <a:prstDash val="sysDash"/>
            <a:headEnd type="triangl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4AC40C66-6E9B-B848-9DBA-3726C66C824E}"/>
              </a:ext>
            </a:extLst>
          </p:cNvPr>
          <p:cNvSpPr txBox="1"/>
          <p:nvPr/>
        </p:nvSpPr>
        <p:spPr>
          <a:xfrm>
            <a:off x="6949808" y="5401320"/>
            <a:ext cx="1951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onSave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newGreeting</a:t>
            </a:r>
            <a:r>
              <a:rPr lang="de-DE" sz="12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24782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81D8F93-FCB3-6142-BD11-512282E10FE3}"/>
              </a:ext>
            </a:extLst>
          </p:cNvPr>
          <p:cNvSpPr txBox="1"/>
          <p:nvPr/>
        </p:nvSpPr>
        <p:spPr>
          <a:xfrm>
            <a:off x="203200" y="790224"/>
            <a:ext cx="9499600" cy="608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Typsichere React-Anwendungen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out-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-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-box Support für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TypeScript</a:t>
            </a: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50000"/>
              </a:lnSpc>
            </a:pPr>
            <a:r>
              <a:rPr lang="de-DE" sz="1600" b="1" dirty="0">
                <a:solidFill>
                  <a:srgbClr val="025249"/>
                </a:solidFill>
                <a:latin typeface="Source Sans Pro" charset="0"/>
              </a:rPr>
              <a:t>Empfehlung: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</a:rPr>
              <a:t>verwenden!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</a:rPr>
              <a:t>zum Lernen evtl. erst "nur" JS</a:t>
            </a:r>
          </a:p>
        </p:txBody>
      </p:sp>
      <p:pic>
        <p:nvPicPr>
          <p:cNvPr id="6" name="Grafik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FB313B27-72E6-274E-848C-6471F73C4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733" y="2048910"/>
            <a:ext cx="4434534" cy="406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65722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React loslegen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Erzeugen vom Project mit </a:t>
            </a:r>
            <a:r>
              <a:rPr lang="de-DE" sz="20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creact-react-app</a:t>
            </a:r>
            <a:endParaRPr lang="de-DE" sz="20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create-react-app.dev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Offizielles Starter Kit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Erzeugt fertig konfiguriertes Projekt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(statische Code Überprüfung), Test,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250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React loslegen</a:t>
            </a:r>
          </a:p>
        </p:txBody>
      </p:sp>
      <p:sp>
        <p:nvSpPr>
          <p:cNvPr id="13" name="Rechteck 12"/>
          <p:cNvSpPr/>
          <p:nvPr/>
        </p:nvSpPr>
        <p:spPr>
          <a:xfrm>
            <a:off x="277091" y="932092"/>
            <a:ext cx="9905999" cy="3031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Erzeugen vom Project mit </a:t>
            </a:r>
            <a:r>
              <a:rPr lang="de-DE" sz="2000" b="1" dirty="0" err="1">
                <a:solidFill>
                  <a:srgbClr val="FB8E20"/>
                </a:solidFill>
                <a:latin typeface="Source Sans Pro" charset="0"/>
                <a:ea typeface="Source Sans Pro" charset="0"/>
                <a:cs typeface="Source Sans Pro" charset="0"/>
              </a:rPr>
              <a:t>creact-react-app</a:t>
            </a:r>
            <a:endParaRPr lang="de-DE" sz="2000" b="1" dirty="0">
              <a:solidFill>
                <a:srgbClr val="FB8E2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create-react-app.dev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Offizielles Starter Kit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Erzeugt fertig konfiguriertes Projekt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(statische Code Überprüfung), Test,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 zum schnellen ausprobieren: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4"/>
              </a:rPr>
              <a:t>https://codesandbox.io/s/react-new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 App im Browser entwickeln</a:t>
            </a: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DD730588-E3B1-1F40-B8AC-C74A1AADFB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4581" y="3963691"/>
            <a:ext cx="3891017" cy="271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2450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542981" y="2943698"/>
            <a:ext cx="8820043" cy="21698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500" b="1" dirty="0">
                <a:solidFill>
                  <a:srgbClr val="5AB88F"/>
                </a:solidFill>
                <a:latin typeface="Source Sans Pro" charset="0"/>
                <a:ea typeface="Source Sans Pro" charset="0"/>
                <a:cs typeface="Source Sans Pro" charset="0"/>
              </a:rPr>
              <a:t>Ökosystem</a:t>
            </a:r>
            <a:endParaRPr lang="de-DE" sz="2400" b="1" dirty="0">
              <a:solidFill>
                <a:srgbClr val="5AB88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B3C04C2-71BB-FF44-A3F7-3B17847F8A29}"/>
              </a:ext>
            </a:extLst>
          </p:cNvPr>
          <p:cNvSpPr/>
          <p:nvPr/>
        </p:nvSpPr>
        <p:spPr>
          <a:xfrm>
            <a:off x="4147333" y="2340654"/>
            <a:ext cx="16113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209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Arbeiten mit URLs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React Router </a:t>
            </a:r>
            <a:r>
              <a:rPr lang="de-DE" b="0" dirty="0">
                <a:solidFill>
                  <a:srgbClr val="36544F"/>
                </a:solidFill>
                <a:hlinkClick r:id="rId2"/>
              </a:rPr>
              <a:t>https://reactrouter.com/</a:t>
            </a:r>
            <a:r>
              <a:rPr lang="de-DE" b="0" dirty="0">
                <a:solidFill>
                  <a:srgbClr val="36544F"/>
                </a:solidFill>
              </a:rPr>
              <a:t> </a:t>
            </a:r>
          </a:p>
          <a:p>
            <a:r>
              <a:rPr lang="de-DE" b="0" dirty="0">
                <a:solidFill>
                  <a:srgbClr val="36544F"/>
                </a:solidFill>
              </a:rPr>
              <a:t>Wie auf dem Server: Pfade auf Komponenten </a:t>
            </a:r>
            <a:r>
              <a:rPr lang="de-DE" b="0" dirty="0" err="1">
                <a:solidFill>
                  <a:srgbClr val="36544F"/>
                </a:solidFill>
              </a:rPr>
              <a:t>mappen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Back-Button funktioniert 😊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339859" y="2382896"/>
            <a:ext cx="9362941" cy="43036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, 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-router";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App()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&lt;h1&gt;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&lt;/h1&gt;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/:</a:t>
            </a:r>
            <a:r>
              <a:rPr lang="de-DE" sz="1463" b="1" dirty="0" err="1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greetingId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GreetingDisplayPage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/&gt;&lt;/Route&gt;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exact</a:t>
            </a:r>
            <a:r>
              <a:rPr lang="de-DE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="</a:t>
            </a:r>
            <a:r>
              <a:rPr lang="de-DE" sz="1463" b="1" dirty="0">
                <a:solidFill>
                  <a:srgbClr val="1778B8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"&gt;           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GreetingMaster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&lt;/Route&gt;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Route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                   &lt;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NotFound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/&gt;          &lt;/Route&gt;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&lt;/</a:t>
            </a:r>
            <a:r>
              <a:rPr lang="de-DE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Switch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      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);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9348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Lesen und Schreiben von Daten 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macht keine Aussage, wie das geht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Typische Vertreter:</a:t>
            </a:r>
          </a:p>
          <a:p>
            <a:pPr lvl="1"/>
            <a:r>
              <a:rPr lang="de-DE" dirty="0"/>
              <a:t>SWR (</a:t>
            </a:r>
            <a:r>
              <a:rPr lang="de-DE" dirty="0">
                <a:hlinkClick r:id="rId2"/>
              </a:rPr>
              <a:t>https://swr.vercel.app/</a:t>
            </a:r>
            <a:r>
              <a:rPr lang="de-DE" dirty="0"/>
              <a:t>)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Query </a:t>
            </a:r>
            <a:r>
              <a:rPr lang="de-DE" dirty="0"/>
              <a:t>(</a:t>
            </a:r>
            <a:r>
              <a:rPr lang="de-DE" dirty="0">
                <a:hlinkClick r:id="rId3"/>
              </a:rPr>
              <a:t>https://react-query.tanstack.com/</a:t>
            </a:r>
            <a:r>
              <a:rPr lang="de-DE" dirty="0"/>
              <a:t>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Apollo GraphQL (</a:t>
            </a:r>
            <a:r>
              <a:rPr lang="de-DE" dirty="0">
                <a:hlinkClick r:id="rId4"/>
              </a:rPr>
              <a:t>https://www.apollographql.com/docs/react/</a:t>
            </a:r>
            <a:r>
              <a:rPr lang="de-DE" dirty="0"/>
              <a:t>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3874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SWR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8404C6D-2C47-D54F-9BF5-A345865927EF}"/>
              </a:ext>
            </a:extLst>
          </p:cNvPr>
          <p:cNvSpPr/>
          <p:nvPr/>
        </p:nvSpPr>
        <p:spPr>
          <a:xfrm>
            <a:off x="630928" y="2448637"/>
            <a:ext cx="828891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GreetingApp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&lt;Error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failed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/&gt;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(!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GreetingTable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52B6BF0-2370-154C-AABC-BB6C58CBFA87}"/>
              </a:ext>
            </a:extLst>
          </p:cNvPr>
          <p:cNvSpPr/>
          <p:nvPr/>
        </p:nvSpPr>
        <p:spPr>
          <a:xfrm>
            <a:off x="5023822" y="1986972"/>
            <a:ext cx="4953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Wenn Request Status sich ändert,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wird Komponente neu gerendert,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=&gt; neue Daten kommen zurück!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827AED9-6559-4241-B6EC-34EF64F56D46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625702" y="2448637"/>
            <a:ext cx="1398120" cy="916568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8694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57952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SWR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8404C6D-2C47-D54F-9BF5-A345865927EF}"/>
              </a:ext>
            </a:extLst>
          </p:cNvPr>
          <p:cNvSpPr/>
          <p:nvPr/>
        </p:nvSpPr>
        <p:spPr>
          <a:xfrm>
            <a:off x="630928" y="2448637"/>
            <a:ext cx="828891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GreetingApp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GreetingList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useSWR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/v1/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greetings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 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52B6BF0-2370-154C-AABC-BB6C58CBFA87}"/>
              </a:ext>
            </a:extLst>
          </p:cNvPr>
          <p:cNvSpPr/>
          <p:nvPr/>
        </p:nvSpPr>
        <p:spPr>
          <a:xfrm>
            <a:off x="4681916" y="5479767"/>
            <a:ext cx="4953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Daten werden </a:t>
            </a:r>
            <a:r>
              <a:rPr lang="de-DE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gecached</a:t>
            </a:r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 und stehen allen Komponenten zur Verfügung</a:t>
            </a:r>
          </a:p>
          <a:p>
            <a:r>
              <a:rPr lang="de-DE" dirty="0">
                <a:solidFill>
                  <a:srgbClr val="9E60B8"/>
                </a:solidFill>
                <a:latin typeface="Source Sans Pro" panose="020B0503030403020204" pitchFamily="34" charset="0"/>
              </a:rPr>
              <a:t>=&gt; schnelle und konsistente Darstellung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827AED9-6559-4241-B6EC-34EF64F56D46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4524292" y="5064981"/>
            <a:ext cx="157624" cy="876451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E13C857-209A-EE4C-9355-6D6625FD48E3}"/>
              </a:ext>
            </a:extLst>
          </p:cNvPr>
          <p:cNvCxnSpPr>
            <a:cxnSpLocks/>
          </p:cNvCxnSpPr>
          <p:nvPr/>
        </p:nvCxnSpPr>
        <p:spPr>
          <a:xfrm flipH="1" flipV="1">
            <a:off x="7529885" y="3705308"/>
            <a:ext cx="1008414" cy="1695435"/>
          </a:xfrm>
          <a:prstGeom prst="line">
            <a:avLst/>
          </a:prstGeom>
          <a:ln w="15875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42757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71967" cy="1480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Library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testing-library.com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docs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react-testing-library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intro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(Unit-)Testen ohne Browser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78458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71967" cy="1802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Library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testing-library.com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docs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react-testing-library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intro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(Unit-)Testen ohne Browser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im CI-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F13C594-64A4-EB4F-9D2E-C319533B85B5}"/>
              </a:ext>
            </a:extLst>
          </p:cNvPr>
          <p:cNvSpPr/>
          <p:nvPr/>
        </p:nvSpPr>
        <p:spPr>
          <a:xfrm>
            <a:off x="647068" y="2510015"/>
            <a:ext cx="8730197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should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behave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fine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() =&gt; {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Mock für Event-Handler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jest.fn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Komponente rendern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render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&lt;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GreetingEditor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initialPhrase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="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Hello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 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initialGreeting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="React"     </a:t>
            </a:r>
          </a:p>
          <a:p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onSave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={</a:t>
            </a:r>
            <a:r>
              <a:rPr lang="de-DE" sz="1400" dirty="0" err="1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onSaveHandler</a:t>
            </a:r>
            <a:r>
              <a:rPr lang="de-DE" sz="1400" dirty="0"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 /&gt;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sz="14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Ereignis simulieren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fireEvent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.click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screen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getByText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("Save"));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Ergebnis überprüfen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onSaveHandler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toHaveBeenCalledWith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sz="1400" b="1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"React");</a:t>
            </a:r>
          </a:p>
          <a:p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4643338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Testen von Komponenten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071967" cy="379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Browser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„Black Box“-Tests im Browser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TestCafe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https://testcafe.io/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Cypress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3"/>
              </a:rPr>
              <a:t>https://www.cypress.io/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Selenium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Tests werden in JavaScript/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geschrieben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Headless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Ausführung im CI-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möglich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1745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5" name="Titel 3"/>
          <p:cNvSpPr txBox="1">
            <a:spLocks/>
          </p:cNvSpPr>
          <p:nvPr/>
        </p:nvSpPr>
        <p:spPr>
          <a:xfrm>
            <a:off x="0" y="4676858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5400" dirty="0">
                <a:solidFill>
                  <a:srgbClr val="1778B8"/>
                </a:solidFill>
              </a:rPr>
              <a:t>Globaler</a:t>
            </a:r>
            <a:r>
              <a:rPr lang="de-DE" sz="5400" dirty="0"/>
              <a:t> </a:t>
            </a:r>
            <a:r>
              <a:rPr lang="de-DE" sz="5400" dirty="0">
                <a:solidFill>
                  <a:srgbClr val="9E60B8"/>
                </a:solidFill>
              </a:rPr>
              <a:t>Zustand</a:t>
            </a:r>
            <a:endParaRPr lang="de-DE" sz="4000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44292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Daten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46" y="1631098"/>
            <a:ext cx="7420708" cy="496003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208812" y="4356669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7111341" y="4687965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B31567F-2338-E448-B03B-B0DF0B500DAA}"/>
              </a:ext>
            </a:extLst>
          </p:cNvPr>
          <p:cNvSpPr/>
          <p:nvPr/>
        </p:nvSpPr>
        <p:spPr>
          <a:xfrm>
            <a:off x="7079611" y="2676964"/>
            <a:ext cx="1240887" cy="482567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12951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globlaer</a:t>
            </a:r>
            <a:r>
              <a:rPr lang="de-DE" dirty="0"/>
              <a:t> Zustand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Globale </a:t>
            </a:r>
            <a:r>
              <a:rPr lang="de-DE" u="sng" dirty="0"/>
              <a:t>Aktionen</a:t>
            </a:r>
            <a:r>
              <a:rPr lang="de-DE" dirty="0"/>
              <a:t> und </a:t>
            </a:r>
            <a:r>
              <a:rPr lang="de-DE" u="sng" dirty="0"/>
              <a:t>Logik</a:t>
            </a:r>
            <a:r>
              <a:rPr lang="de-DE" dirty="0"/>
              <a:t> in der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B480D5-8E14-1944-8C79-C3C4B1C51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2646" y="1631098"/>
            <a:ext cx="7420708" cy="496003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B2D2EFF5-C9C5-4642-9FC7-BE25954049B2}"/>
              </a:ext>
            </a:extLst>
          </p:cNvPr>
          <p:cNvSpPr/>
          <p:nvPr/>
        </p:nvSpPr>
        <p:spPr>
          <a:xfrm>
            <a:off x="2546743" y="4366608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7E8CEB-0684-A24B-AA4F-CEC25EA70CA4}"/>
              </a:ext>
            </a:extLst>
          </p:cNvPr>
          <p:cNvSpPr/>
          <p:nvPr/>
        </p:nvSpPr>
        <p:spPr>
          <a:xfrm>
            <a:off x="7230611" y="4298402"/>
            <a:ext cx="588714" cy="228944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6251245-63BC-A844-8098-C31B172A5FE1}"/>
              </a:ext>
            </a:extLst>
          </p:cNvPr>
          <p:cNvSpPr/>
          <p:nvPr/>
        </p:nvSpPr>
        <p:spPr>
          <a:xfrm>
            <a:off x="1350476" y="3535673"/>
            <a:ext cx="488263" cy="300831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2973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Der klassische React Weg: </a:t>
            </a:r>
            <a:r>
              <a:rPr lang="de-DE" b="0" dirty="0">
                <a:solidFill>
                  <a:srgbClr val="36544F"/>
                </a:solidFill>
              </a:rPr>
              <a:t>Properties durchreichen</a:t>
            </a: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58DDC6B-F877-5645-A162-6407182DC441}"/>
              </a:ext>
            </a:extLst>
          </p:cNvPr>
          <p:cNvGrpSpPr/>
          <p:nvPr/>
        </p:nvGrpSpPr>
        <p:grpSpPr>
          <a:xfrm>
            <a:off x="3215326" y="3220572"/>
            <a:ext cx="2810451" cy="247490"/>
            <a:chOff x="4318321" y="3211725"/>
            <a:chExt cx="2810451" cy="247490"/>
          </a:xfrm>
        </p:grpSpPr>
        <p:sp>
          <p:nvSpPr>
            <p:cNvPr id="6" name="Inhaltsplatzhalter 6">
              <a:extLst>
                <a:ext uri="{FF2B5EF4-FFF2-40B4-BE49-F238E27FC236}">
                  <a16:creationId xmlns:a16="http://schemas.microsoft.com/office/drawing/2014/main" id="{E5B2B2E1-D501-D84C-92BE-3CC0C49B04DC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50E7F327-DCDE-7F40-9898-00EFFA6540A9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9" name="Gerader Verbinder 21">
            <a:extLst>
              <a:ext uri="{FF2B5EF4-FFF2-40B4-BE49-F238E27FC236}">
                <a16:creationId xmlns:a16="http://schemas.microsoft.com/office/drawing/2014/main" id="{717006B1-1989-7D4D-9D31-090F28D127D2}"/>
              </a:ext>
            </a:extLst>
          </p:cNvPr>
          <p:cNvCxnSpPr>
            <a:cxnSpLocks/>
          </p:cNvCxnSpPr>
          <p:nvPr/>
        </p:nvCxnSpPr>
        <p:spPr>
          <a:xfrm flipH="1">
            <a:off x="1527417" y="3344317"/>
            <a:ext cx="1942428" cy="1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BB9DEFC-8159-AA4D-BF84-F5F620A962EB}"/>
              </a:ext>
            </a:extLst>
          </p:cNvPr>
          <p:cNvGrpSpPr/>
          <p:nvPr/>
        </p:nvGrpSpPr>
        <p:grpSpPr>
          <a:xfrm>
            <a:off x="3214563" y="4413029"/>
            <a:ext cx="2810451" cy="247490"/>
            <a:chOff x="4318321" y="3211725"/>
            <a:chExt cx="2810451" cy="247490"/>
          </a:xfrm>
        </p:grpSpPr>
        <p:sp>
          <p:nvSpPr>
            <p:cNvPr id="13" name="Inhaltsplatzhalter 6">
              <a:extLst>
                <a:ext uri="{FF2B5EF4-FFF2-40B4-BE49-F238E27FC236}">
                  <a16:creationId xmlns:a16="http://schemas.microsoft.com/office/drawing/2014/main" id="{3FDCB198-28E1-2740-8CC6-A7E8473B2FE0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27E0446E-3F01-8A49-A512-F0726F65F2A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15" name="Gerader Verbinder 21">
            <a:extLst>
              <a:ext uri="{FF2B5EF4-FFF2-40B4-BE49-F238E27FC236}">
                <a16:creationId xmlns:a16="http://schemas.microsoft.com/office/drawing/2014/main" id="{D1FF7770-33F7-7F4F-8C8B-7256383967EF}"/>
              </a:ext>
            </a:extLst>
          </p:cNvPr>
          <p:cNvCxnSpPr>
            <a:cxnSpLocks/>
            <a:stCxn id="14" idx="1"/>
          </p:cNvCxnSpPr>
          <p:nvPr/>
        </p:nvCxnSpPr>
        <p:spPr>
          <a:xfrm flipH="1">
            <a:off x="2068439" y="4521667"/>
            <a:ext cx="1399964" cy="15108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92B0BBD-3794-7543-A95A-6FAB1DFCA4AB}"/>
              </a:ext>
            </a:extLst>
          </p:cNvPr>
          <p:cNvGrpSpPr/>
          <p:nvPr/>
        </p:nvGrpSpPr>
        <p:grpSpPr>
          <a:xfrm>
            <a:off x="3215326" y="5375691"/>
            <a:ext cx="2810451" cy="247490"/>
            <a:chOff x="4318321" y="3211725"/>
            <a:chExt cx="2810451" cy="247490"/>
          </a:xfrm>
        </p:grpSpPr>
        <p:sp>
          <p:nvSpPr>
            <p:cNvPr id="17" name="Inhaltsplatzhalter 6">
              <a:extLst>
                <a:ext uri="{FF2B5EF4-FFF2-40B4-BE49-F238E27FC236}">
                  <a16:creationId xmlns:a16="http://schemas.microsoft.com/office/drawing/2014/main" id="{228B092E-9D7A-EC47-85E9-EE2B7600DE19}"/>
                </a:ext>
              </a:extLst>
            </p:cNvPr>
            <p:cNvSpPr txBox="1">
              <a:spLocks/>
            </p:cNvSpPr>
            <p:nvPr/>
          </p:nvSpPr>
          <p:spPr>
            <a:xfrm>
              <a:off x="4318321" y="3229420"/>
              <a:ext cx="2810451" cy="22979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2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Daten und Callback-Funktionen</a:t>
              </a:r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1C21580C-3622-DE44-ABEB-3E2518E5882D}"/>
                </a:ext>
              </a:extLst>
            </p:cNvPr>
            <p:cNvSpPr/>
            <p:nvPr/>
          </p:nvSpPr>
          <p:spPr>
            <a:xfrm>
              <a:off x="4572161" y="3211725"/>
              <a:ext cx="2302772" cy="217275"/>
            </a:xfrm>
            <a:prstGeom prst="rect">
              <a:avLst/>
            </a:prstGeom>
            <a:noFill/>
            <a:ln w="12700">
              <a:solidFill>
                <a:schemeClr val="accent2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947703" y="5499436"/>
            <a:ext cx="2522142" cy="0"/>
          </a:xfrm>
          <a:prstGeom prst="line">
            <a:avLst/>
          </a:prstGeom>
          <a:ln w="12700">
            <a:solidFill>
              <a:srgbClr val="EF7D1D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Inhaltsplatzhalter 6">
            <a:extLst>
              <a:ext uri="{FF2B5EF4-FFF2-40B4-BE49-F238E27FC236}">
                <a16:creationId xmlns:a16="http://schemas.microsoft.com/office/drawing/2014/main" id="{5E324205-1C10-0B47-8173-F34B32D57D46}"/>
              </a:ext>
            </a:extLst>
          </p:cNvPr>
          <p:cNvSpPr txBox="1">
            <a:spLocks/>
          </p:cNvSpPr>
          <p:nvPr/>
        </p:nvSpPr>
        <p:spPr>
          <a:xfrm>
            <a:off x="3214563" y="1688734"/>
            <a:ext cx="2810451" cy="128914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200" b="1" spc="41" dirty="0">
                <a:solidFill>
                  <a:srgbClr val="9E60B8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Globale Daten</a:t>
            </a:r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, z.B.</a:t>
            </a: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Liste mit </a:t>
            </a:r>
            <a:r>
              <a:rPr lang="de-DE" sz="1200" spc="41" dirty="0" err="1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Greetings</a:t>
            </a:r>
            <a:endParaRPr lang="de-DE" sz="1200" spc="41" dirty="0">
              <a:solidFill>
                <a:srgbClr val="36544F"/>
              </a:solidFill>
              <a:latin typeface="Source Sans Pro" panose="020B0503030403020204" pitchFamily="34" charset="0"/>
              <a:ea typeface="Source Sans Pro Semibold" charset="0"/>
              <a:cs typeface="Source Sans Pro Semibold" charset="0"/>
            </a:endParaRP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Filter</a:t>
            </a:r>
          </a:p>
          <a:p>
            <a:pPr marL="0" indent="0">
              <a:buNone/>
            </a:pPr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und </a:t>
            </a:r>
            <a:r>
              <a:rPr lang="de-DE" sz="1200" b="1" spc="41" dirty="0">
                <a:solidFill>
                  <a:srgbClr val="9E60B8"/>
                </a:solidFill>
                <a:latin typeface="Source Sans Pro" panose="020B0503030403020204" pitchFamily="34" charset="0"/>
              </a:rPr>
              <a:t>globale Aktionen</a:t>
            </a:r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, z.B.</a:t>
            </a: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setzen des Filters</a:t>
            </a:r>
          </a:p>
          <a:p>
            <a:r>
              <a:rPr lang="de-DE" sz="1200" spc="41" dirty="0">
                <a:solidFill>
                  <a:srgbClr val="36544F"/>
                </a:solidFill>
                <a:latin typeface="Source Sans Pro" panose="020B0503030403020204" pitchFamily="34" charset="0"/>
              </a:rPr>
              <a:t>entfernen des Filters</a:t>
            </a:r>
          </a:p>
        </p:txBody>
      </p:sp>
      <p:pic>
        <p:nvPicPr>
          <p:cNvPr id="41" name="Grafik 40">
            <a:extLst>
              <a:ext uri="{FF2B5EF4-FFF2-40B4-BE49-F238E27FC236}">
                <a16:creationId xmlns:a16="http://schemas.microsoft.com/office/drawing/2014/main" id="{DB82696A-48DA-814A-9FFD-4D8FB37AA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cxnSp>
        <p:nvCxnSpPr>
          <p:cNvPr id="20" name="Gerader Verbinder 21">
            <a:extLst>
              <a:ext uri="{FF2B5EF4-FFF2-40B4-BE49-F238E27FC236}">
                <a16:creationId xmlns:a16="http://schemas.microsoft.com/office/drawing/2014/main" id="{5E31A2C2-BC0B-314F-9A08-7DC85A16A9C5}"/>
              </a:ext>
            </a:extLst>
          </p:cNvPr>
          <p:cNvCxnSpPr>
            <a:cxnSpLocks/>
          </p:cNvCxnSpPr>
          <p:nvPr/>
        </p:nvCxnSpPr>
        <p:spPr>
          <a:xfrm flipH="1">
            <a:off x="2139885" y="1800520"/>
            <a:ext cx="1032235" cy="811763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3397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Der klassische React Weg: </a:t>
            </a:r>
            <a:r>
              <a:rPr lang="de-DE" b="0" dirty="0">
                <a:solidFill>
                  <a:srgbClr val="36544F"/>
                </a:solidFill>
              </a:rPr>
              <a:t>Properties durchreichen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Unterkomponenten können Aktionen/Events auslösen, Aufruf von Callback-Funktionen</a:t>
            </a:r>
            <a:endParaRPr lang="de-DE" sz="20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cxnSp>
        <p:nvCxnSpPr>
          <p:cNvPr id="21" name="Gerader Verbinder 21">
            <a:extLst>
              <a:ext uri="{FF2B5EF4-FFF2-40B4-BE49-F238E27FC236}">
                <a16:creationId xmlns:a16="http://schemas.microsoft.com/office/drawing/2014/main" id="{41765126-81D7-C046-8E66-961F87B30939}"/>
              </a:ext>
            </a:extLst>
          </p:cNvPr>
          <p:cNvCxnSpPr>
            <a:cxnSpLocks/>
          </p:cNvCxnSpPr>
          <p:nvPr/>
        </p:nvCxnSpPr>
        <p:spPr>
          <a:xfrm flipV="1">
            <a:off x="2964730" y="2684441"/>
            <a:ext cx="0" cy="2305948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3CEF83D-A450-3046-B858-293CA4A449AC}"/>
              </a:ext>
            </a:extLst>
          </p:cNvPr>
          <p:cNvSpPr txBox="1"/>
          <p:nvPr/>
        </p:nvSpPr>
        <p:spPr>
          <a:xfrm>
            <a:off x="2281697" y="5024639"/>
            <a:ext cx="1027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B04432"/>
                </a:solidFill>
                <a:latin typeface="Source Sans Pro" panose="020B0503030403020204" pitchFamily="34" charset="0"/>
              </a:rPr>
              <a:t>Aktion/Event</a:t>
            </a:r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CF338978-8C34-DF43-A5B5-1BB3D0DDF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2116728" y="2684441"/>
            <a:ext cx="857531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>
            <a:extLst>
              <a:ext uri="{FF2B5EF4-FFF2-40B4-BE49-F238E27FC236}">
                <a16:creationId xmlns:a16="http://schemas.microsoft.com/office/drawing/2014/main" id="{A6CAA071-B492-CA43-82CD-BDDF553FBE2B}"/>
              </a:ext>
            </a:extLst>
          </p:cNvPr>
          <p:cNvCxnSpPr>
            <a:cxnSpLocks/>
          </p:cNvCxnSpPr>
          <p:nvPr/>
        </p:nvCxnSpPr>
        <p:spPr>
          <a:xfrm flipH="1">
            <a:off x="2281697" y="4989296"/>
            <a:ext cx="692562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2705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Der klassische React Weg: </a:t>
            </a:r>
            <a:r>
              <a:rPr lang="de-DE" b="0" dirty="0">
                <a:solidFill>
                  <a:srgbClr val="36544F"/>
                </a:solidFill>
              </a:rPr>
              <a:t>Properties durchreichen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Typischer  Datenfluss und </a:t>
            </a:r>
            <a:r>
              <a:rPr lang="de-DE" sz="2000" b="0" dirty="0" err="1">
                <a:solidFill>
                  <a:srgbClr val="36544F"/>
                </a:solidFill>
              </a:rPr>
              <a:t>Renderzyklus</a:t>
            </a:r>
            <a:r>
              <a:rPr lang="de-DE" sz="2000" b="0" dirty="0">
                <a:solidFill>
                  <a:srgbClr val="36544F"/>
                </a:solidFill>
              </a:rPr>
              <a:t> bleibt erhalten: Zustandsänderung -&gt; Rendern</a:t>
            </a:r>
            <a:endParaRPr lang="de-DE" sz="2000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cxnSp>
        <p:nvCxnSpPr>
          <p:cNvPr id="21" name="Gerader Verbinder 21">
            <a:extLst>
              <a:ext uri="{FF2B5EF4-FFF2-40B4-BE49-F238E27FC236}">
                <a16:creationId xmlns:a16="http://schemas.microsoft.com/office/drawing/2014/main" id="{41765126-81D7-C046-8E66-961F87B30939}"/>
              </a:ext>
            </a:extLst>
          </p:cNvPr>
          <p:cNvCxnSpPr>
            <a:cxnSpLocks/>
          </p:cNvCxnSpPr>
          <p:nvPr/>
        </p:nvCxnSpPr>
        <p:spPr>
          <a:xfrm flipV="1">
            <a:off x="2964730" y="2684441"/>
            <a:ext cx="0" cy="2305948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33CEF83D-A450-3046-B858-293CA4A449AC}"/>
              </a:ext>
            </a:extLst>
          </p:cNvPr>
          <p:cNvSpPr txBox="1"/>
          <p:nvPr/>
        </p:nvSpPr>
        <p:spPr>
          <a:xfrm>
            <a:off x="2281697" y="5024639"/>
            <a:ext cx="10278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B04432"/>
                </a:solidFill>
                <a:latin typeface="Source Sans Pro" panose="020B0503030403020204" pitchFamily="34" charset="0"/>
              </a:rPr>
              <a:t>Aktion/Event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92CAB970-5EEF-A74E-B451-D0FEF879E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cxnSp>
        <p:nvCxnSpPr>
          <p:cNvPr id="19" name="Gerader Verbinder 21">
            <a:extLst>
              <a:ext uri="{FF2B5EF4-FFF2-40B4-BE49-F238E27FC236}">
                <a16:creationId xmlns:a16="http://schemas.microsoft.com/office/drawing/2014/main" id="{81F5EEEF-E148-5E46-AC10-DE005DBFCF91}"/>
              </a:ext>
            </a:extLst>
          </p:cNvPr>
          <p:cNvCxnSpPr>
            <a:cxnSpLocks/>
          </p:cNvCxnSpPr>
          <p:nvPr/>
        </p:nvCxnSpPr>
        <p:spPr>
          <a:xfrm flipH="1">
            <a:off x="2116728" y="2684441"/>
            <a:ext cx="857531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1">
            <a:extLst>
              <a:ext uri="{FF2B5EF4-FFF2-40B4-BE49-F238E27FC236}">
                <a16:creationId xmlns:a16="http://schemas.microsoft.com/office/drawing/2014/main" id="{A6CAA071-B492-CA43-82CD-BDDF553FBE2B}"/>
              </a:ext>
            </a:extLst>
          </p:cNvPr>
          <p:cNvCxnSpPr>
            <a:cxnSpLocks/>
          </p:cNvCxnSpPr>
          <p:nvPr/>
        </p:nvCxnSpPr>
        <p:spPr>
          <a:xfrm flipH="1">
            <a:off x="2281697" y="4989296"/>
            <a:ext cx="692562" cy="0"/>
          </a:xfrm>
          <a:prstGeom prst="line">
            <a:avLst/>
          </a:prstGeom>
          <a:ln w="25400">
            <a:solidFill>
              <a:srgbClr val="B04432"/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2909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FBC66FE-57D4-5543-BBA3-BA5253538858}"/>
              </a:ext>
            </a:extLst>
          </p:cNvPr>
          <p:cNvSpPr txBox="1"/>
          <p:nvPr/>
        </p:nvSpPr>
        <p:spPr>
          <a:xfrm>
            <a:off x="131975" y="6437244"/>
            <a:ext cx="51171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Icons: Wikipedia, 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947131-8B05-254F-B253-C47E6318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680" y="4187268"/>
            <a:ext cx="7313937" cy="13745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A535592-27E0-344F-8488-2580158A2E09}"/>
              </a:ext>
            </a:extLst>
          </p:cNvPr>
          <p:cNvSpPr/>
          <p:nvPr/>
        </p:nvSpPr>
        <p:spPr>
          <a:xfrm>
            <a:off x="902222" y="3690678"/>
            <a:ext cx="989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"Nackt"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AA7BFE-F687-214A-9ED5-9325E3C52DA1}"/>
              </a:ext>
            </a:extLst>
          </p:cNvPr>
          <p:cNvSpPr/>
          <p:nvPr/>
        </p:nvSpPr>
        <p:spPr>
          <a:xfrm>
            <a:off x="7284170" y="3690678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Komplett</a:t>
            </a:r>
          </a:p>
        </p:txBody>
      </p:sp>
    </p:spTree>
    <p:extLst>
      <p:ext uri="{BB962C8B-B14F-4D97-AF65-F5344CB8AC3E}">
        <p14:creationId xmlns:p14="http://schemas.microsoft.com/office/powerpoint/2010/main" val="294296477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 API</a:t>
            </a:r>
            <a:r>
              <a:rPr lang="de-DE" b="0" dirty="0">
                <a:solidFill>
                  <a:srgbClr val="36544F"/>
                </a:solidFill>
              </a:rPr>
              <a:t>: Provider stellt Daten und Aktionen zur Verfügung</a:t>
            </a:r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</a:rPr>
              <a:t>Verhalten ähnlich wie Properties durchreichen,</a:t>
            </a: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</a:rPr>
              <a:t>aber ohne Properties durch zu reichen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8CEA983-971B-204B-A0F4-AA22AAC69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72931" y="2417606"/>
            <a:ext cx="3075050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488C17F-E275-3F47-A783-7A0E61B91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993" y="2561381"/>
            <a:ext cx="2630381" cy="360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08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E2D3-474F-DB4A-8355-CD6B45C2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3">
            <a:extLst>
              <a:ext uri="{FF2B5EF4-FFF2-40B4-BE49-F238E27FC236}">
                <a16:creationId xmlns:a16="http://schemas.microsoft.com/office/drawing/2014/main" id="{CD7155F9-AA21-774F-832D-0CD769E9F7F5}"/>
              </a:ext>
            </a:extLst>
          </p:cNvPr>
          <p:cNvSpPr txBox="1">
            <a:spLocks/>
          </p:cNvSpPr>
          <p:nvPr/>
        </p:nvSpPr>
        <p:spPr>
          <a:xfrm>
            <a:off x="203200" y="1026060"/>
            <a:ext cx="9499600" cy="532923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 dirty="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Externes </a:t>
            </a:r>
            <a:r>
              <a:rPr lang="de-DE" dirty="0" err="1"/>
              <a:t>Statemanagement</a:t>
            </a:r>
            <a:r>
              <a:rPr lang="de-DE" b="0" dirty="0">
                <a:solidFill>
                  <a:srgbClr val="36544F"/>
                </a:solidFill>
              </a:rPr>
              <a:t>: Zustand wandert aus den Komponenten</a:t>
            </a:r>
            <a:endParaRPr lang="de-DE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36544F"/>
                </a:solidFill>
              </a:rPr>
              <a:t>Prominente Vertreter: </a:t>
            </a:r>
            <a:r>
              <a:rPr lang="de-DE" sz="1800" b="0" dirty="0" err="1">
                <a:solidFill>
                  <a:srgbClr val="1778B8"/>
                </a:solidFill>
              </a:rPr>
              <a:t>Redux</a:t>
            </a:r>
            <a:r>
              <a:rPr lang="de-DE" sz="1800" b="0" dirty="0">
                <a:solidFill>
                  <a:srgbClr val="36544F"/>
                </a:solidFill>
              </a:rPr>
              <a:t> oder </a:t>
            </a:r>
            <a:r>
              <a:rPr lang="de-DE" sz="1800" b="0" dirty="0" err="1">
                <a:solidFill>
                  <a:srgbClr val="1778B8"/>
                </a:solidFill>
              </a:rPr>
              <a:t>MobX</a:t>
            </a:r>
            <a:endParaRPr lang="de-DE" sz="1800" b="0" dirty="0">
              <a:solidFill>
                <a:srgbClr val="1778B8"/>
              </a:solidFill>
            </a:endParaRPr>
          </a:p>
          <a:p>
            <a:pPr marL="0" indent="0">
              <a:buNone/>
            </a:pPr>
            <a:r>
              <a:rPr lang="de-DE" sz="1800" b="0" dirty="0">
                <a:solidFill>
                  <a:srgbClr val="9E60B8"/>
                </a:solidFill>
              </a:rPr>
              <a:t>Store</a:t>
            </a:r>
            <a:r>
              <a:rPr lang="de-DE" sz="1800" b="0" dirty="0">
                <a:solidFill>
                  <a:srgbClr val="36544F"/>
                </a:solidFill>
              </a:rPr>
              <a:t> hält globale Daten und Logik, Komponenten lesen direkt daraus</a:t>
            </a:r>
          </a:p>
          <a:p>
            <a:pPr marL="0" indent="0">
              <a:buNone/>
            </a:pPr>
            <a:endParaRPr lang="de-DE" dirty="0"/>
          </a:p>
          <a:p>
            <a:pPr marL="457200" lvl="1" indent="0">
              <a:buFont typeface="Arial" panose="020B0604020202020204" pitchFamily="34" charset="0"/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6512AFC-7C8F-1E40-AAE2-58375ECAC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1785" y="2449437"/>
            <a:ext cx="3298651" cy="395071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8CEA983-971B-204B-A0F4-AA22AAC69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1" y="2508029"/>
            <a:ext cx="2425700" cy="3810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CF0F106A-97C9-CC40-BB83-B9686977BD71}"/>
              </a:ext>
            </a:extLst>
          </p:cNvPr>
          <p:cNvSpPr/>
          <p:nvPr/>
        </p:nvSpPr>
        <p:spPr>
          <a:xfrm>
            <a:off x="72931" y="2417606"/>
            <a:ext cx="3075050" cy="4014372"/>
          </a:xfrm>
          <a:prstGeom prst="rect">
            <a:avLst/>
          </a:prstGeom>
          <a:solidFill>
            <a:srgbClr val="D4EBE9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38423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</p:spTree>
    <p:extLst>
      <p:ext uri="{BB962C8B-B14F-4D97-AF65-F5344CB8AC3E}">
        <p14:creationId xmlns:p14="http://schemas.microsoft.com/office/powerpoint/2010/main" val="32576629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1: CSS und CSS Modules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Support für CSS (Modules) ist eingebaut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Unterstützt wird dabei auch SASS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2347769" y="2959770"/>
            <a:ext cx="9362941" cy="37632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background-color: orange;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GreetingTable.css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...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)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BF50CEF-5ABF-2343-B545-203D9BD3F49F}"/>
              </a:ext>
            </a:extLst>
          </p:cNvPr>
          <p:cNvSpPr/>
          <p:nvPr/>
        </p:nvSpPr>
        <p:spPr>
          <a:xfrm>
            <a:off x="82058" y="2888748"/>
            <a:ext cx="2010487" cy="5915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GreetingTable.css</a:t>
            </a:r>
            <a:endParaRPr lang="de-DE" sz="14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(oder .</a:t>
            </a: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scss</a:t>
            </a: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96AC0D-DE35-884B-80D9-2590D4A5BC1E}"/>
              </a:ext>
            </a:extLst>
          </p:cNvPr>
          <p:cNvSpPr/>
          <p:nvPr/>
        </p:nvSpPr>
        <p:spPr>
          <a:xfrm>
            <a:off x="82058" y="4246208"/>
            <a:ext cx="1903085" cy="5915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GreetingTable.js</a:t>
            </a:r>
            <a:endParaRPr lang="de-DE" sz="14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(oder .</a:t>
            </a:r>
            <a:r>
              <a:rPr lang="de-DE" sz="14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tsx</a:t>
            </a:r>
            <a:r>
              <a:rPr lang="de-DE" sz="14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553625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Styles werden direkt in JavaScript-Code geschrieben</a:t>
            </a:r>
          </a:p>
          <a:p>
            <a:r>
              <a:rPr lang="de-DE" b="0" dirty="0">
                <a:solidFill>
                  <a:srgbClr val="36544F"/>
                </a:solidFill>
              </a:rPr>
              <a:t>Vielleicht konsequenteste Umsetzung der Komponenten Idee</a:t>
            </a:r>
          </a:p>
          <a:p>
            <a:r>
              <a:rPr lang="de-DE" b="0" dirty="0">
                <a:solidFill>
                  <a:srgbClr val="36544F"/>
                </a:solidFill>
              </a:rPr>
              <a:t>Ermöglicht Anpassung der Styles zur Laufzeit, z.B. abhängig von </a:t>
            </a:r>
            <a:r>
              <a:rPr lang="de-DE" b="0" dirty="0" err="1">
                <a:solidFill>
                  <a:srgbClr val="36544F"/>
                </a:solidFill>
              </a:rPr>
              <a:t>Props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Nicht unumstritten (was machen Leute, die CSS, aber kein JS können?)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Bekannte Vertreter: </a:t>
            </a:r>
          </a:p>
          <a:p>
            <a:pPr lvl="1"/>
            <a:r>
              <a:rPr lang="de-DE" dirty="0" err="1"/>
              <a:t>Styled</a:t>
            </a:r>
            <a:r>
              <a:rPr lang="de-DE" dirty="0"/>
              <a:t> Components </a:t>
            </a:r>
            <a:r>
              <a:rPr lang="de-DE" dirty="0">
                <a:hlinkClick r:id="rId2"/>
              </a:rPr>
              <a:t>https://styled-components.com</a:t>
            </a:r>
            <a:r>
              <a:rPr lang="de-DE" dirty="0"/>
              <a:t> </a:t>
            </a:r>
          </a:p>
          <a:p>
            <a:pPr lvl="1"/>
            <a:r>
              <a:rPr lang="de-DE" dirty="0"/>
              <a:t>Emotion </a:t>
            </a:r>
            <a:r>
              <a:rPr lang="de-DE" dirty="0">
                <a:hlinkClick r:id="rId3"/>
              </a:rPr>
              <a:t>https://emotion.sh/docs/@emotion/react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095848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1801015" y="2145890"/>
            <a:ext cx="9362941" cy="16022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...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169683" y="268453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</p:spTree>
    <p:extLst>
      <p:ext uri="{BB962C8B-B14F-4D97-AF65-F5344CB8AC3E}">
        <p14:creationId xmlns:p14="http://schemas.microsoft.com/office/powerpoint/2010/main" val="124765148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1801015" y="2145890"/>
            <a:ext cx="9362941" cy="34932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</a:t>
            </a:r>
            <a:r>
              <a:rPr lang="de-DE" sz="1463" b="1" dirty="0" err="1">
                <a:solidFill>
                  <a:srgbClr val="FB8E20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}&gt; ...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styled-components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63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)`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background-color: orange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font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-size: ${</a:t>
            </a:r>
            <a:r>
              <a:rPr lang="de-DE" sz="1463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props</a:t>
            </a:r>
            <a:r>
              <a:rPr lang="de-DE" sz="1463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 =&gt; </a:t>
            </a:r>
            <a:r>
              <a:rPr lang="de-DE" sz="1463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props.greetings.length</a:t>
            </a:r>
            <a:r>
              <a:rPr lang="de-DE" sz="1463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" charset="0"/>
              </a:rPr>
              <a:t> &gt; 10 ? "15px" : "20px"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`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169683" y="268453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C7EDC-8D9A-7C48-8C11-3B49650E6D7E}"/>
              </a:ext>
            </a:extLst>
          </p:cNvPr>
          <p:cNvSpPr txBox="1"/>
          <p:nvPr/>
        </p:nvSpPr>
        <p:spPr>
          <a:xfrm>
            <a:off x="203200" y="3730648"/>
            <a:ext cx="14814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Styling Angaben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mit dynamischen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Werten</a:t>
            </a:r>
          </a:p>
        </p:txBody>
      </p:sp>
    </p:spTree>
    <p:extLst>
      <p:ext uri="{BB962C8B-B14F-4D97-AF65-F5344CB8AC3E}">
        <p14:creationId xmlns:p14="http://schemas.microsoft.com/office/powerpoint/2010/main" val="30694709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Styling (CSS)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Option 2: CSS-in-JS 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Styled</a:t>
            </a:r>
            <a:r>
              <a:rPr lang="de-DE" b="0" dirty="0">
                <a:solidFill>
                  <a:srgbClr val="36544F"/>
                </a:solidFill>
              </a:rPr>
              <a:t> Components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FD97F7-D43C-D443-A2BE-3DF9A323FF9D}"/>
              </a:ext>
            </a:extLst>
          </p:cNvPr>
          <p:cNvSpPr txBox="1"/>
          <p:nvPr/>
        </p:nvSpPr>
        <p:spPr>
          <a:xfrm>
            <a:off x="1801015" y="2145890"/>
            <a:ext cx="9362941" cy="43036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={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props.className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}&gt; 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... &lt;/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&gt;;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import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from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"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styled-components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const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463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=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styled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RawGreetingTable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)`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background-color: orange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font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-size: ${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=&gt; 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props.</a:t>
            </a:r>
            <a:r>
              <a:rPr lang="de-DE" sz="1463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greetings</a:t>
            </a:r>
            <a:r>
              <a:rPr lang="de-DE" sz="1463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.length</a:t>
            </a: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&gt; 10 ? "15px" : "20px" }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`</a:t>
            </a:r>
          </a:p>
          <a:p>
            <a:pPr>
              <a:lnSpc>
                <a:spcPct val="120000"/>
              </a:lnSpc>
            </a:pPr>
            <a:endParaRPr lang="de-DE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GreetingApp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return &lt;</a:t>
            </a:r>
            <a:r>
              <a:rPr lang="en-US" sz="1463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GreetingTable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greetings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={...} /&gt;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7586A71-26F4-824A-8E53-E6FD03C4FEB0}"/>
              </a:ext>
            </a:extLst>
          </p:cNvPr>
          <p:cNvSpPr txBox="1"/>
          <p:nvPr/>
        </p:nvSpPr>
        <p:spPr>
          <a:xfrm>
            <a:off x="169683" y="2684531"/>
            <a:ext cx="1168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"Reguläre" 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C7EDC-8D9A-7C48-8C11-3B49650E6D7E}"/>
              </a:ext>
            </a:extLst>
          </p:cNvPr>
          <p:cNvSpPr txBox="1"/>
          <p:nvPr/>
        </p:nvSpPr>
        <p:spPr>
          <a:xfrm>
            <a:off x="203200" y="3730648"/>
            <a:ext cx="148149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Styling Angaben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mit dynamischen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Werten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B8F6389-17A2-D44C-B042-B9D2DC1E2C6C}"/>
              </a:ext>
            </a:extLst>
          </p:cNvPr>
          <p:cNvSpPr txBox="1"/>
          <p:nvPr/>
        </p:nvSpPr>
        <p:spPr>
          <a:xfrm>
            <a:off x="250334" y="5570330"/>
            <a:ext cx="11464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Verwendung</a:t>
            </a:r>
          </a:p>
          <a:p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0"/>
              </a:rPr>
              <a:t>wie gewohnt</a:t>
            </a:r>
          </a:p>
        </p:txBody>
      </p:sp>
    </p:spTree>
    <p:extLst>
      <p:ext uri="{BB962C8B-B14F-4D97-AF65-F5344CB8AC3E}">
        <p14:creationId xmlns:p14="http://schemas.microsoft.com/office/powerpoint/2010/main" val="35329302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Internationalisierung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Texte und Daten übersetzen und korrekt formatieren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Typische Vertreter: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react-intl</a:t>
            </a:r>
            <a:r>
              <a:rPr lang="de-DE" b="0" dirty="0">
                <a:solidFill>
                  <a:srgbClr val="36544F"/>
                </a:solidFill>
              </a:rPr>
              <a:t> (</a:t>
            </a:r>
            <a:r>
              <a:rPr lang="de-DE" b="0" dirty="0">
                <a:solidFill>
                  <a:srgbClr val="36544F"/>
                </a:solidFill>
                <a:hlinkClick r:id="rId2"/>
              </a:rPr>
              <a:t>https://formatjs.io/docs/react-intl/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react-i18next (</a:t>
            </a:r>
            <a:r>
              <a:rPr lang="de-DE" b="0" dirty="0">
                <a:solidFill>
                  <a:srgbClr val="36544F"/>
                </a:solidFill>
                <a:hlinkClick r:id="rId3"/>
              </a:rPr>
              <a:t>https://react.i18next.com/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Sehr ähnliches Feature-Set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Einlesen von Sprach-Dateien vom Server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Übersetzen von Texten inkl. Platzhaltern,  Plural etc.</a:t>
            </a:r>
          </a:p>
          <a:p>
            <a:pPr lvl="1"/>
            <a:r>
              <a:rPr lang="de-DE" dirty="0"/>
              <a:t>Formatieren von Datum und Zahlen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Dynamisches Umstellen des </a:t>
            </a:r>
            <a:r>
              <a:rPr lang="de-DE" b="0" dirty="0" err="1">
                <a:solidFill>
                  <a:srgbClr val="36544F"/>
                </a:solidFill>
              </a:rPr>
              <a:t>Locales</a:t>
            </a:r>
            <a:r>
              <a:rPr lang="de-DE" b="0" dirty="0">
                <a:solidFill>
                  <a:srgbClr val="36544F"/>
                </a:solidFill>
              </a:rPr>
              <a:t> zur Laufzeit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Empfehlung</a:t>
            </a:r>
          </a:p>
          <a:p>
            <a:pPr lvl="1"/>
            <a:r>
              <a:rPr lang="de-DE" dirty="0"/>
              <a:t>Verwenden, was besser gefällt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18184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Internationalisierung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5100DDF2-79CB-584F-A8A1-F6AD849BBB7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react-i18next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/>
          <p:cNvSpPr txBox="1"/>
          <p:nvPr/>
        </p:nvSpPr>
        <p:spPr>
          <a:xfrm>
            <a:off x="2145093" y="1819128"/>
            <a:ext cx="9362941" cy="493115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greetings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) 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 </a:t>
            </a:r>
            <a:r>
              <a:rPr lang="de-DE" sz="12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} = 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useTranslation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&lt;h1&gt;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{</a:t>
            </a:r>
            <a:r>
              <a:rPr lang="de-DE" sz="1200" b="1" dirty="0">
                <a:solidFill>
                  <a:srgbClr val="9E60B8"/>
                </a:solidFill>
                <a:latin typeface="Source Code Pro" charset="0"/>
                <a:ea typeface="Source Code Pro" charset="0"/>
              </a:rPr>
              <a:t>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  <a:cs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", { 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</a:rPr>
              <a:t>greetings.length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</a:rPr>
              <a:t> 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})}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&lt;/h1&gt;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de-DE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// i18n-Datei (en)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 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one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",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_plural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Showing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{{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}} 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greetings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2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// i18n-Datei (de)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 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"Ein Gruß",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200" b="1" dirty="0" err="1">
                <a:solidFill>
                  <a:srgbClr val="B58900"/>
                </a:solidFill>
                <a:latin typeface="Source Code Pro" charset="0"/>
                <a:ea typeface="Source Code Pro" charset="0"/>
              </a:rPr>
              <a:t>tableHeader</a:t>
            </a:r>
            <a:r>
              <a:rPr lang="de-DE" sz="12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_plural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": "Angezeigt werden {{</a:t>
            </a:r>
            <a:r>
              <a:rPr lang="de-DE" sz="1200" b="1" dirty="0" err="1">
                <a:solidFill>
                  <a:srgbClr val="9E60B8"/>
                </a:solidFill>
                <a:latin typeface="Source Code Pro" charset="0"/>
                <a:ea typeface="Source Code Pro" charset="0"/>
              </a:rPr>
              <a:t>count</a:t>
            </a: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}} Grüße"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435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reactjs.org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Minimales API</a:t>
            </a:r>
          </a:p>
          <a:p>
            <a:r>
              <a:rPr lang="de-DE" b="0" dirty="0">
                <a:solidFill>
                  <a:srgbClr val="36544F"/>
                </a:solidFill>
              </a:rPr>
              <a:t>Minimales Feature Set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Man kann (muss ?) viele Entscheidungen selber treffen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In ernsthaften Anwendungen werden weitere Bibliotheken benötigt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FBC66FE-57D4-5543-BBA3-BA5253538858}"/>
              </a:ext>
            </a:extLst>
          </p:cNvPr>
          <p:cNvSpPr txBox="1"/>
          <p:nvPr/>
        </p:nvSpPr>
        <p:spPr>
          <a:xfrm>
            <a:off x="131975" y="6437244"/>
            <a:ext cx="51171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Icons: Wikipedia, 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webcomponents.org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3947131-8B05-254F-B253-C47E6318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680" y="4187268"/>
            <a:ext cx="7313937" cy="13745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A535592-27E0-344F-8488-2580158A2E09}"/>
              </a:ext>
            </a:extLst>
          </p:cNvPr>
          <p:cNvSpPr/>
          <p:nvPr/>
        </p:nvSpPr>
        <p:spPr>
          <a:xfrm>
            <a:off x="902222" y="3690678"/>
            <a:ext cx="98937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"Nackt"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FAA7BFE-F687-214A-9ED5-9325E3C52DA1}"/>
              </a:ext>
            </a:extLst>
          </p:cNvPr>
          <p:cNvSpPr/>
          <p:nvPr/>
        </p:nvSpPr>
        <p:spPr>
          <a:xfrm>
            <a:off x="7284170" y="3690678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Komplett</a:t>
            </a:r>
          </a:p>
        </p:txBody>
      </p:sp>
    </p:spTree>
    <p:extLst>
      <p:ext uri="{BB962C8B-B14F-4D97-AF65-F5344CB8AC3E}">
        <p14:creationId xmlns:p14="http://schemas.microsoft.com/office/powerpoint/2010/main" val="213050244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7A3F9-9E82-CF4B-A177-CE06C2889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D92D9A0-8E4C-204F-BC5A-AE256E618FB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Klein und einfach starten...</a:t>
            </a:r>
            <a:endParaRPr lang="de-DE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React Bordmittel lernen und verwenden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die allermeisten </a:t>
            </a:r>
            <a:r>
              <a:rPr lang="de-DE" b="0" dirty="0" err="1">
                <a:solidFill>
                  <a:srgbClr val="36544F"/>
                </a:solidFill>
              </a:rPr>
              <a:t>Use</a:t>
            </a:r>
            <a:r>
              <a:rPr lang="de-DE" b="0" dirty="0">
                <a:solidFill>
                  <a:srgbClr val="36544F"/>
                </a:solidFill>
              </a:rPr>
              <a:t>-Cases gibt mittlerweile De-facto-Standards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985990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D324B835-D5A5-174B-9D71-E723E97E97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BA412860-95A6-E74D-B2F6-7A43A54D5EEB}"/>
              </a:ext>
            </a:extLst>
          </p:cNvPr>
          <p:cNvSpPr/>
          <p:nvPr/>
        </p:nvSpPr>
        <p:spPr>
          <a:xfrm>
            <a:off x="0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@</a:t>
            </a:r>
            <a:r>
              <a:rPr lang="de-DE" sz="1400" spc="80" dirty="0" err="1"/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4762900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react.schule</a:t>
            </a:r>
            <a:r>
              <a:rPr lang="de-DE" sz="2000" b="1" dirty="0">
                <a:solidFill>
                  <a:srgbClr val="36544F"/>
                </a:solidFill>
              </a:rPr>
              <a:t>/cd2022-react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940F7F73-FABE-BA43-AA04-E55FB29341AE}"/>
              </a:ext>
            </a:extLst>
          </p:cNvPr>
          <p:cNvSpPr/>
          <p:nvPr/>
        </p:nvSpPr>
        <p:spPr>
          <a:xfrm>
            <a:off x="-348686" y="909222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7204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F64FC7-1FE2-074B-9439-796479FE7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5863"/>
            <a:ext cx="7668765" cy="178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15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AF64FC7-1FE2-074B-9439-796479FE7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93" y="1495863"/>
            <a:ext cx="7668765" cy="178151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05C99549-4B86-2543-B89B-21790B2F752D}"/>
              </a:ext>
            </a:extLst>
          </p:cNvPr>
          <p:cNvSpPr txBox="1"/>
          <p:nvPr/>
        </p:nvSpPr>
        <p:spPr>
          <a:xfrm>
            <a:off x="4392038" y="2222770"/>
            <a:ext cx="9589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u="sng" dirty="0">
                <a:solidFill>
                  <a:srgbClr val="9E60B8"/>
                </a:solidFill>
                <a:latin typeface="Source Sans Pro" panose="020B0503030403020204" pitchFamily="34" charset="0"/>
              </a:rPr>
              <a:t>React 16.8</a:t>
            </a:r>
          </a:p>
          <a:p>
            <a:endParaRPr lang="de-DE" sz="1400" u="sng" dirty="0">
              <a:solidFill>
                <a:srgbClr val="9E60B8"/>
              </a:solidFill>
              <a:latin typeface="Source Sans Pro" panose="020B0503030403020204" pitchFamily="34" charset="0"/>
            </a:endParaRPr>
          </a:p>
          <a:p>
            <a:r>
              <a:rPr lang="de-DE" sz="1200" dirty="0">
                <a:solidFill>
                  <a:srgbClr val="9E60B8"/>
                </a:solidFill>
                <a:latin typeface="Source Sans Pro" panose="020B0503030403020204" pitchFamily="34" charset="0"/>
              </a:rPr>
              <a:t>Hook API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FEBC4A4-8245-C347-8229-47C32B15F304}"/>
              </a:ext>
            </a:extLst>
          </p:cNvPr>
          <p:cNvSpPr txBox="1"/>
          <p:nvPr/>
        </p:nvSpPr>
        <p:spPr>
          <a:xfrm>
            <a:off x="3140453" y="2222770"/>
            <a:ext cx="1026243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u="sng" dirty="0">
                <a:solidFill>
                  <a:srgbClr val="9E60B8"/>
                </a:solidFill>
                <a:latin typeface="Source Sans Pro" panose="020B0503030403020204" pitchFamily="34" charset="0"/>
              </a:rPr>
              <a:t>React 16.6</a:t>
            </a:r>
          </a:p>
          <a:p>
            <a:endParaRPr lang="de-DE" sz="1400" u="sng" dirty="0">
              <a:solidFill>
                <a:srgbClr val="9E60B8"/>
              </a:solidFill>
              <a:latin typeface="Source Sans Pro" panose="020B0503030403020204" pitchFamily="34" charset="0"/>
            </a:endParaRPr>
          </a:p>
          <a:p>
            <a:r>
              <a:rPr lang="de-DE" sz="1200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Suspense</a:t>
            </a:r>
            <a:r>
              <a:rPr lang="de-DE" sz="1200" dirty="0">
                <a:solidFill>
                  <a:srgbClr val="9E60B8"/>
                </a:solidFill>
                <a:latin typeface="Source Sans Pro" panose="020B0503030403020204" pitchFamily="34" charset="0"/>
              </a:rPr>
              <a:t>,</a:t>
            </a:r>
            <a:br>
              <a:rPr lang="de-DE" sz="1200" dirty="0">
                <a:solidFill>
                  <a:srgbClr val="9E60B8"/>
                </a:solidFill>
                <a:latin typeface="Source Sans Pro" panose="020B0503030403020204" pitchFamily="34" charset="0"/>
              </a:rPr>
            </a:br>
            <a:r>
              <a:rPr lang="de-DE" sz="1200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Lazy</a:t>
            </a:r>
            <a:r>
              <a:rPr lang="de-DE" sz="1200" dirty="0">
                <a:solidFill>
                  <a:srgbClr val="9E60B8"/>
                </a:solidFill>
                <a:latin typeface="Source Sans Pro" panose="020B0503030403020204" pitchFamily="34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Loading</a:t>
            </a:r>
            <a:endParaRPr lang="de-DE" sz="1200" dirty="0">
              <a:solidFill>
                <a:srgbClr val="9E60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F605159-DC66-FD47-9B1D-86E2B7642326}"/>
              </a:ext>
            </a:extLst>
          </p:cNvPr>
          <p:cNvSpPr/>
          <p:nvPr/>
        </p:nvSpPr>
        <p:spPr>
          <a:xfrm>
            <a:off x="203200" y="3802472"/>
            <a:ext cx="49090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 Features und APIs in Minor-Versionen!</a:t>
            </a:r>
          </a:p>
        </p:txBody>
      </p:sp>
    </p:spTree>
    <p:extLst>
      <p:ext uri="{BB962C8B-B14F-4D97-AF65-F5344CB8AC3E}">
        <p14:creationId xmlns:p14="http://schemas.microsoft.com/office/powerpoint/2010/main" val="3560170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5174AA-8740-054C-A207-36290DDC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Releasezyklen</a:t>
            </a:r>
            <a:endParaRPr lang="de-DE" dirty="0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67CBB7A7-E2CF-8D48-85F3-735C90AE141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Sehr lange Release-Zyklen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1" name="Grafik 10" descr="Ein Bild, das Text enthält.&#10;&#10;Automatisch generierte Beschreibung">
            <a:extLst>
              <a:ext uri="{FF2B5EF4-FFF2-40B4-BE49-F238E27FC236}">
                <a16:creationId xmlns:a16="http://schemas.microsoft.com/office/drawing/2014/main" id="{08F5A936-66B7-2C4F-BDE9-01B6547EE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329" y="2894153"/>
            <a:ext cx="3219990" cy="667286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45082C1-065D-4D41-8376-25EE7BBD8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93" y="1496650"/>
            <a:ext cx="7668765" cy="1781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13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2356</Words>
  <Application>Microsoft Macintosh PowerPoint</Application>
  <PresentationFormat>A4-Papier (210 x 297 mm)</PresentationFormat>
  <Paragraphs>604</Paragraphs>
  <Slides>61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61</vt:i4>
      </vt:variant>
    </vt:vector>
  </HeadingPairs>
  <TitlesOfParts>
    <vt:vector size="74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Source Sans Pro SemiBold</vt:lpstr>
      <vt:lpstr>Office-Design</vt:lpstr>
      <vt:lpstr>Code Days Online | 2. Februar 2022 | @nilshartmann</vt:lpstr>
      <vt:lpstr>https://nilshartmann.net</vt:lpstr>
      <vt:lpstr>PowerPoint-Präsentation</vt:lpstr>
      <vt:lpstr>React</vt:lpstr>
      <vt:lpstr>React</vt:lpstr>
      <vt:lpstr>React</vt:lpstr>
      <vt:lpstr>Releasezyklen</vt:lpstr>
      <vt:lpstr>Releasezyklen</vt:lpstr>
      <vt:lpstr>Releasezyklen</vt:lpstr>
      <vt:lpstr>Releasezyklen</vt:lpstr>
      <vt:lpstr>Releasezyklen</vt:lpstr>
      <vt:lpstr>Releasezyklen</vt:lpstr>
      <vt:lpstr>Beispiel: Die Greeting App</vt:lpstr>
      <vt:lpstr>Greeting App: Komponenten</vt:lpstr>
      <vt:lpstr>Komponenten</vt:lpstr>
      <vt:lpstr>Komponenten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Eine einfache React Komponente</vt:lpstr>
      <vt:lpstr>Komponenten werden zu Applikationen aggregiert</vt:lpstr>
      <vt:lpstr>Arbeiten mit veränderlichen Daten</vt:lpstr>
      <vt:lpstr>State</vt:lpstr>
      <vt:lpstr>Beispiel: Eingabefeld</vt:lpstr>
      <vt:lpstr>Beispiel: Eingabefeld</vt:lpstr>
      <vt:lpstr>Beispiel: Eingabefeld</vt:lpstr>
      <vt:lpstr>Rendering von Komponenten</vt:lpstr>
      <vt:lpstr>Hierarchien von Komponenten</vt:lpstr>
      <vt:lpstr>Hierarchien von Komponenten</vt:lpstr>
      <vt:lpstr>Hierarchien von Komponenten</vt:lpstr>
      <vt:lpstr>TypeScript</vt:lpstr>
      <vt:lpstr>Mit React loslegen</vt:lpstr>
      <vt:lpstr>Mit React loslegen</vt:lpstr>
      <vt:lpstr>PowerPoint-Präsentation</vt:lpstr>
      <vt:lpstr>Routing</vt:lpstr>
      <vt:lpstr>Data Fetching</vt:lpstr>
      <vt:lpstr>Data Fetching</vt:lpstr>
      <vt:lpstr>Data Fetching</vt:lpstr>
      <vt:lpstr>Testen von Komponenten</vt:lpstr>
      <vt:lpstr>Testen von Komponenten</vt:lpstr>
      <vt:lpstr>Testen von Komponenten</vt:lpstr>
      <vt:lpstr>PowerPoint-Präsentation</vt:lpstr>
      <vt:lpstr>globaler Zustand</vt:lpstr>
      <vt:lpstr>globlaer Zustand</vt:lpstr>
      <vt:lpstr>Globale Daten</vt:lpstr>
      <vt:lpstr>Globale Daten</vt:lpstr>
      <vt:lpstr>Globale Daten</vt:lpstr>
      <vt:lpstr>Globaler Zustand</vt:lpstr>
      <vt:lpstr>Globaler Zustand</vt:lpstr>
      <vt:lpstr>Styling (CSS)</vt:lpstr>
      <vt:lpstr>Styling (CSS)</vt:lpstr>
      <vt:lpstr>Styling (CSS)</vt:lpstr>
      <vt:lpstr>Styling (CSS)</vt:lpstr>
      <vt:lpstr>Styling (CSS)</vt:lpstr>
      <vt:lpstr>Styling (CSS)</vt:lpstr>
      <vt:lpstr>Internationalisierung</vt:lpstr>
      <vt:lpstr>Internationalisierung</vt:lpstr>
      <vt:lpstr>Zusammenfassung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975</cp:revision>
  <cp:lastPrinted>2019-01-27T23:15:14Z</cp:lastPrinted>
  <dcterms:created xsi:type="dcterms:W3CDTF">2016-03-28T15:59:53Z</dcterms:created>
  <dcterms:modified xsi:type="dcterms:W3CDTF">2022-01-30T12:26:41Z</dcterms:modified>
</cp:coreProperties>
</file>

<file path=docProps/thumbnail.jpeg>
</file>